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5" r:id="rId25"/>
    <p:sldId id="287" r:id="rId26"/>
    <p:sldId id="288" r:id="rId27"/>
    <p:sldId id="289"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6" autoAdjust="0"/>
  </p:normalViewPr>
  <p:slideViewPr>
    <p:cSldViewPr snapToGrid="0">
      <p:cViewPr varScale="1">
        <p:scale>
          <a:sx n="121" d="100"/>
          <a:sy n="121" d="100"/>
        </p:scale>
        <p:origin x="15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6892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6147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610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06241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142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249334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0338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90050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280553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E52D71-A7C7-4BDC-92C3-0946B4CAC951}" type="datetimeFigureOut">
              <a:rPr lang="tr-TR" smtClean="0"/>
              <a:t>14.09.2023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55149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27926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DE52D71-A7C7-4BDC-92C3-0946B4CAC951}" type="datetimeFigureOut">
              <a:rPr lang="tr-TR" smtClean="0"/>
              <a:t>14.09.2023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51545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E52D71-A7C7-4BDC-92C3-0946B4CAC951}" type="datetimeFigureOut">
              <a:rPr lang="tr-TR" smtClean="0"/>
              <a:t>14.09.2023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10848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52D71-A7C7-4BDC-92C3-0946B4CAC951}" type="datetimeFigureOut">
              <a:rPr lang="tr-TR" smtClean="0"/>
              <a:t>14.09.2023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8991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366480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E52D71-A7C7-4BDC-92C3-0946B4CAC951}" type="datetimeFigureOut">
              <a:rPr lang="tr-TR" smtClean="0"/>
              <a:t>14.09.2023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C1E364-C5EA-444F-A505-05D5AD88E8B3}" type="slidenum">
              <a:rPr lang="tr-TR" smtClean="0"/>
              <a:t>‹#›</a:t>
            </a:fld>
            <a:endParaRPr lang="tr-TR"/>
          </a:p>
        </p:txBody>
      </p:sp>
    </p:spTree>
    <p:extLst>
      <p:ext uri="{BB962C8B-B14F-4D97-AF65-F5344CB8AC3E}">
        <p14:creationId xmlns:p14="http://schemas.microsoft.com/office/powerpoint/2010/main" val="170792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E52D71-A7C7-4BDC-92C3-0946B4CAC951}" type="datetimeFigureOut">
              <a:rPr lang="tr-TR" smtClean="0"/>
              <a:t>14.09.2023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C1E364-C5EA-444F-A505-05D5AD88E8B3}" type="slidenum">
              <a:rPr lang="tr-TR" smtClean="0"/>
              <a:t>‹#›</a:t>
            </a:fld>
            <a:endParaRPr lang="tr-TR"/>
          </a:p>
        </p:txBody>
      </p:sp>
    </p:spTree>
    <p:extLst>
      <p:ext uri="{BB962C8B-B14F-4D97-AF65-F5344CB8AC3E}">
        <p14:creationId xmlns:p14="http://schemas.microsoft.com/office/powerpoint/2010/main" val="154717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smtClean="0"/>
              <a:t> AKRAN ZORBALIĞI</a:t>
            </a:r>
            <a:endParaRPr lang="tr-TR" dirty="0"/>
          </a:p>
        </p:txBody>
      </p:sp>
      <p:sp>
        <p:nvSpPr>
          <p:cNvPr id="3" name="Alt Başlık 2"/>
          <p:cNvSpPr>
            <a:spLocks noGrp="1"/>
          </p:cNvSpPr>
          <p:nvPr>
            <p:ph type="subTitle" idx="1"/>
          </p:nvPr>
        </p:nvSpPr>
        <p:spPr/>
        <p:txBody>
          <a:bodyPr>
            <a:normAutofit fontScale="92500" lnSpcReduction="10000"/>
          </a:bodyPr>
          <a:lstStyle/>
          <a:p>
            <a:pPr algn="ctr"/>
            <a:r>
              <a:rPr lang="tr-TR" sz="3600" dirty="0" smtClean="0">
                <a:latin typeface="Leelawadee UI Semilight" panose="020B0402040204020203" pitchFamily="34" charset="-34"/>
                <a:cs typeface="Leelawadee UI Semilight" panose="020B0402040204020203" pitchFamily="34" charset="-34"/>
              </a:rPr>
              <a:t>ÖĞRETMEN SUNUMU </a:t>
            </a:r>
          </a:p>
          <a:p>
            <a:pPr algn="ctr"/>
            <a:r>
              <a:rPr lang="tr-TR" sz="3600" dirty="0" smtClean="0">
                <a:latin typeface="Leelawadee UI Semilight" panose="020B0402040204020203" pitchFamily="34" charset="-34"/>
                <a:cs typeface="Leelawadee UI Semilight" panose="020B0402040204020203" pitchFamily="34" charset="-34"/>
              </a:rPr>
              <a:t>ORTAOKUL</a:t>
            </a:r>
            <a:endParaRPr lang="tr-TR" sz="3600" dirty="0">
              <a:latin typeface="Leelawadee UI Semilight" panose="020B0402040204020203" pitchFamily="34" charset="-34"/>
              <a:cs typeface="Leelawadee UI Semilight" panose="020B0402040204020203" pitchFamily="34" charset="-34"/>
            </a:endParaRPr>
          </a:p>
        </p:txBody>
      </p:sp>
      <p:sp>
        <p:nvSpPr>
          <p:cNvPr id="10" name="AutoShape 2" descr="Şanlıurfa İl Milli Eğitim Müdürlüğü (@sanliurfammem63) / 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2"/>
          <a:stretch>
            <a:fillRect/>
          </a:stretch>
        </p:blipFill>
        <p:spPr>
          <a:xfrm>
            <a:off x="5741768" y="1104078"/>
            <a:ext cx="2143125" cy="2143125"/>
          </a:xfrm>
          <a:prstGeom prst="rect">
            <a:avLst/>
          </a:prstGeom>
        </p:spPr>
      </p:pic>
    </p:spTree>
    <p:extLst>
      <p:ext uri="{BB962C8B-B14F-4D97-AF65-F5344CB8AC3E}">
        <p14:creationId xmlns:p14="http://schemas.microsoft.com/office/powerpoint/2010/main" val="1940367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6213" y="7979"/>
            <a:ext cx="8911687" cy="1280890"/>
          </a:xfrm>
        </p:spPr>
        <p:txBody>
          <a:bodyPr/>
          <a:lstStyle/>
          <a:p>
            <a:pPr algn="ctr"/>
            <a:r>
              <a:rPr lang="tr-TR" dirty="0"/>
              <a:t>Sözel Zorbalık</a:t>
            </a:r>
          </a:p>
        </p:txBody>
      </p:sp>
      <p:sp>
        <p:nvSpPr>
          <p:cNvPr id="3" name="İçerik Yer Tutucusu 2"/>
          <p:cNvSpPr>
            <a:spLocks noGrp="1"/>
          </p:cNvSpPr>
          <p:nvPr>
            <p:ph sz="half" idx="1"/>
          </p:nvPr>
        </p:nvSpPr>
        <p:spPr>
          <a:xfrm>
            <a:off x="1143589" y="1288869"/>
            <a:ext cx="4577942" cy="4423954"/>
          </a:xfrm>
        </p:spPr>
        <p:txBody>
          <a:bodyPr>
            <a:normAutofit lnSpcReduction="10000"/>
          </a:bodyPr>
          <a:lstStyle/>
          <a:p>
            <a:pPr marL="0" indent="0">
              <a:buNone/>
            </a:pPr>
            <a:r>
              <a:rPr lang="tr-TR" dirty="0"/>
              <a:t> • </a:t>
            </a:r>
            <a:r>
              <a:rPr lang="tr-TR" dirty="0" smtClean="0">
                <a:solidFill>
                  <a:srgbClr val="FF0000"/>
                </a:solidFill>
              </a:rPr>
              <a:t>İsim/lakap </a:t>
            </a:r>
            <a:r>
              <a:rPr lang="tr-TR" dirty="0">
                <a:solidFill>
                  <a:srgbClr val="FF0000"/>
                </a:solidFill>
              </a:rPr>
              <a:t>takmak </a:t>
            </a:r>
            <a:r>
              <a:rPr lang="tr-TR" dirty="0"/>
              <a:t>(</a:t>
            </a:r>
            <a:r>
              <a:rPr lang="tr-TR" dirty="0" err="1"/>
              <a:t>dombili</a:t>
            </a:r>
            <a:r>
              <a:rPr lang="tr-TR" dirty="0"/>
              <a:t>, ezik, mankafa</a:t>
            </a:r>
            <a:r>
              <a:rPr lang="tr-TR" dirty="0" smtClean="0"/>
              <a:t>)</a:t>
            </a:r>
          </a:p>
          <a:p>
            <a:pPr marL="0" indent="0">
              <a:buNone/>
            </a:pPr>
            <a:r>
              <a:rPr lang="tr-TR" dirty="0" smtClean="0"/>
              <a:t> </a:t>
            </a:r>
            <a:r>
              <a:rPr lang="tr-TR" dirty="0"/>
              <a:t>• Hakaret etmek </a:t>
            </a:r>
            <a:endParaRPr lang="tr-TR" dirty="0" smtClean="0"/>
          </a:p>
          <a:p>
            <a:pPr marL="0" indent="0">
              <a:buNone/>
            </a:pPr>
            <a:r>
              <a:rPr lang="tr-TR" dirty="0" smtClean="0"/>
              <a:t>• </a:t>
            </a:r>
            <a:r>
              <a:rPr lang="tr-TR" dirty="0"/>
              <a:t>Küfürlü konuşmak </a:t>
            </a:r>
            <a:endParaRPr lang="tr-TR" dirty="0" smtClean="0"/>
          </a:p>
          <a:p>
            <a:pPr marL="0" indent="0">
              <a:buNone/>
            </a:pPr>
            <a:r>
              <a:rPr lang="tr-TR" dirty="0" smtClean="0"/>
              <a:t>• </a:t>
            </a:r>
            <a:r>
              <a:rPr lang="tr-TR" dirty="0"/>
              <a:t>Alay etmek, dalga geçmek </a:t>
            </a:r>
            <a:endParaRPr lang="tr-TR" dirty="0" smtClean="0"/>
          </a:p>
          <a:p>
            <a:pPr marL="0" indent="0">
              <a:buNone/>
            </a:pPr>
            <a:r>
              <a:rPr lang="tr-TR" dirty="0" smtClean="0"/>
              <a:t>• </a:t>
            </a:r>
            <a:r>
              <a:rPr lang="tr-TR" dirty="0"/>
              <a:t>Küçük düşürücü sözler söylemek Bağırmak </a:t>
            </a:r>
            <a:endParaRPr lang="tr-TR" dirty="0" smtClean="0"/>
          </a:p>
          <a:p>
            <a:pPr marL="0" indent="0">
              <a:buNone/>
            </a:pPr>
            <a:r>
              <a:rPr lang="tr-TR" dirty="0" smtClean="0"/>
              <a:t>• Azarlamak</a:t>
            </a:r>
          </a:p>
          <a:p>
            <a:pPr marL="0" indent="0">
              <a:buNone/>
            </a:pPr>
            <a:r>
              <a:rPr lang="tr-TR" dirty="0" smtClean="0"/>
              <a:t> </a:t>
            </a:r>
            <a:r>
              <a:rPr lang="tr-TR" dirty="0"/>
              <a:t>• Laf ile </a:t>
            </a:r>
            <a:r>
              <a:rPr lang="tr-TR" dirty="0" smtClean="0"/>
              <a:t>sataşmak</a:t>
            </a:r>
          </a:p>
          <a:p>
            <a:pPr marL="0" indent="0">
              <a:buNone/>
            </a:pPr>
            <a:r>
              <a:rPr lang="tr-TR" dirty="0" smtClean="0"/>
              <a:t> </a:t>
            </a:r>
            <a:r>
              <a:rPr lang="tr-TR" dirty="0"/>
              <a:t>• Müstehcen/uygunsuz fıkralar anlatmak </a:t>
            </a:r>
            <a:endParaRPr lang="tr-TR" dirty="0" smtClean="0"/>
          </a:p>
          <a:p>
            <a:pPr marL="0" indent="0">
              <a:buNone/>
            </a:pPr>
            <a:r>
              <a:rPr lang="tr-TR" dirty="0" smtClean="0"/>
              <a:t>• </a:t>
            </a:r>
            <a:r>
              <a:rPr lang="tr-TR" dirty="0"/>
              <a:t>Cinsel içerikli lakap takmak veya sözler söyleme</a:t>
            </a:r>
          </a:p>
        </p:txBody>
      </p:sp>
      <p:sp>
        <p:nvSpPr>
          <p:cNvPr id="4" name="İçerik Yer Tutucusu 3"/>
          <p:cNvSpPr>
            <a:spLocks noGrp="1"/>
          </p:cNvSpPr>
          <p:nvPr>
            <p:ph sz="half" idx="2"/>
          </p:nvPr>
        </p:nvSpPr>
        <p:spPr>
          <a:xfrm>
            <a:off x="6662057" y="1288869"/>
            <a:ext cx="4842554" cy="4614975"/>
          </a:xfrm>
        </p:spPr>
        <p:txBody>
          <a:bodyPr>
            <a:normAutofit lnSpcReduction="10000"/>
          </a:bodyPr>
          <a:lstStyle/>
          <a:p>
            <a:r>
              <a:rPr lang="tr-TR" dirty="0"/>
              <a:t>Okullarda </a:t>
            </a:r>
            <a:r>
              <a:rPr lang="tr-TR" dirty="0">
                <a:solidFill>
                  <a:srgbClr val="FF0000"/>
                </a:solidFill>
              </a:rPr>
              <a:t>sıklıkla</a:t>
            </a:r>
            <a:r>
              <a:rPr lang="tr-TR" dirty="0"/>
              <a:t> </a:t>
            </a:r>
            <a:r>
              <a:rPr lang="tr-TR" dirty="0" smtClean="0"/>
              <a:t>görülmektedir</a:t>
            </a:r>
          </a:p>
          <a:p>
            <a:endParaRPr lang="tr-TR" dirty="0"/>
          </a:p>
          <a:p>
            <a:endParaRPr lang="tr-TR" dirty="0" smtClean="0"/>
          </a:p>
          <a:p>
            <a:r>
              <a:rPr lang="tr-TR" dirty="0" smtClean="0"/>
              <a:t> Sözel zorbalığın öğretmenler/öğrenciler tarafından fark edilmesi </a:t>
            </a:r>
            <a:r>
              <a:rPr lang="tr-TR" dirty="0" smtClean="0">
                <a:solidFill>
                  <a:srgbClr val="FF0000"/>
                </a:solidFill>
              </a:rPr>
              <a:t>daha zordur.  </a:t>
            </a:r>
            <a:endParaRPr lang="tr-TR" dirty="0" smtClean="0"/>
          </a:p>
          <a:p>
            <a:r>
              <a:rPr lang="tr-TR" dirty="0" smtClean="0"/>
              <a:t>İngiltere’de </a:t>
            </a:r>
            <a:r>
              <a:rPr lang="tr-TR" dirty="0"/>
              <a:t>ergenlerle yapılan bir araştırmaya göre en sık görülen sözel zorbalık davranışının </a:t>
            </a:r>
            <a:r>
              <a:rPr lang="tr-TR" dirty="0">
                <a:solidFill>
                  <a:srgbClr val="FF0000"/>
                </a:solidFill>
              </a:rPr>
              <a:t>lakap takma</a:t>
            </a:r>
            <a:r>
              <a:rPr lang="tr-TR" dirty="0"/>
              <a:t> olduğu bulunmuştur. </a:t>
            </a:r>
          </a:p>
        </p:txBody>
      </p:sp>
      <p:pic>
        <p:nvPicPr>
          <p:cNvPr id="5" name="Resim 4"/>
          <p:cNvPicPr>
            <a:picLocks noChangeAspect="1"/>
          </p:cNvPicPr>
          <p:nvPr/>
        </p:nvPicPr>
        <p:blipFill>
          <a:blip r:embed="rId2"/>
          <a:stretch>
            <a:fillRect/>
          </a:stretch>
        </p:blipFill>
        <p:spPr>
          <a:xfrm>
            <a:off x="6937964" y="4548186"/>
            <a:ext cx="4290740" cy="2028825"/>
          </a:xfrm>
          <a:prstGeom prst="rect">
            <a:avLst/>
          </a:prstGeom>
        </p:spPr>
      </p:pic>
    </p:spTree>
    <p:extLst>
      <p:ext uri="{BB962C8B-B14F-4D97-AF65-F5344CB8AC3E}">
        <p14:creationId xmlns:p14="http://schemas.microsoft.com/office/powerpoint/2010/main" val="4165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4" y="624109"/>
            <a:ext cx="8911687" cy="2249719"/>
          </a:xfrm>
        </p:spPr>
        <p:txBody>
          <a:bodyPr>
            <a:normAutofit fontScale="90000"/>
          </a:bodyPr>
          <a:lstStyle/>
          <a:p>
            <a:pPr algn="ctr"/>
            <a:r>
              <a:rPr lang="tr-TR" sz="4000" b="1" dirty="0"/>
              <a:t>İlişkisel Zorbalık </a:t>
            </a:r>
            <a:r>
              <a:rPr lang="tr-TR" dirty="0" smtClean="0"/>
              <a:t/>
            </a:r>
            <a:br>
              <a:rPr lang="tr-TR" dirty="0" smtClean="0"/>
            </a:br>
            <a:r>
              <a:rPr lang="tr-TR" dirty="0" smtClean="0"/>
              <a:t/>
            </a:r>
            <a:br>
              <a:rPr lang="tr-TR" dirty="0" smtClean="0"/>
            </a:br>
            <a:r>
              <a:rPr lang="tr-TR" dirty="0" smtClean="0"/>
              <a:t>• </a:t>
            </a:r>
            <a:r>
              <a:rPr lang="tr-TR" dirty="0"/>
              <a:t>İlişkisel zorbalık: Öğrencinin </a:t>
            </a:r>
            <a:r>
              <a:rPr lang="tr-TR" dirty="0">
                <a:solidFill>
                  <a:srgbClr val="FF0000"/>
                </a:solidFill>
              </a:rPr>
              <a:t>sosyal ilişkilerine </a:t>
            </a:r>
            <a:r>
              <a:rPr lang="tr-TR" dirty="0"/>
              <a:t>zarar vermeyi hedefleyen davranışlardır</a:t>
            </a:r>
          </a:p>
        </p:txBody>
      </p:sp>
      <p:sp>
        <p:nvSpPr>
          <p:cNvPr id="3" name="İçerik Yer Tutucusu 2"/>
          <p:cNvSpPr>
            <a:spLocks noGrp="1"/>
          </p:cNvSpPr>
          <p:nvPr>
            <p:ph sz="half" idx="1"/>
          </p:nvPr>
        </p:nvSpPr>
        <p:spPr>
          <a:xfrm>
            <a:off x="2592924" y="3310587"/>
            <a:ext cx="4313864" cy="2619382"/>
          </a:xfrm>
        </p:spPr>
        <p:txBody>
          <a:bodyPr>
            <a:normAutofit fontScale="85000" lnSpcReduction="20000"/>
          </a:bodyPr>
          <a:lstStyle/>
          <a:p>
            <a:pPr marL="0" indent="0">
              <a:buNone/>
            </a:pPr>
            <a:r>
              <a:rPr lang="tr-TR" dirty="0" smtClean="0"/>
              <a:t>• Hakkında dedikodu yapmak ve yaymak </a:t>
            </a:r>
          </a:p>
          <a:p>
            <a:pPr marL="0" indent="0">
              <a:buNone/>
            </a:pPr>
            <a:r>
              <a:rPr lang="tr-TR" dirty="0" smtClean="0"/>
              <a:t>• Asılsız söylentiler yaymak </a:t>
            </a:r>
          </a:p>
          <a:p>
            <a:pPr marL="0" indent="0">
              <a:buNone/>
            </a:pPr>
            <a:r>
              <a:rPr lang="tr-TR" dirty="0" smtClean="0"/>
              <a:t>• Sırlarını ortaya çıkarmak </a:t>
            </a:r>
          </a:p>
          <a:p>
            <a:pPr marL="0" indent="0">
              <a:buNone/>
            </a:pPr>
            <a:r>
              <a:rPr lang="tr-TR" dirty="0" smtClean="0"/>
              <a:t>• Arkadaş grubundan dışlamak, soyutlamak </a:t>
            </a:r>
          </a:p>
          <a:p>
            <a:pPr marL="0" indent="0">
              <a:buNone/>
            </a:pPr>
            <a:r>
              <a:rPr lang="tr-TR" dirty="0" smtClean="0"/>
              <a:t>• Yanına oturmasını istememek</a:t>
            </a:r>
          </a:p>
          <a:p>
            <a:pPr marL="0" indent="0">
              <a:buNone/>
            </a:pPr>
            <a:r>
              <a:rPr lang="tr-TR" dirty="0" smtClean="0"/>
              <a:t> • Toplum içinde utandırmak veya küçük düşürmek </a:t>
            </a:r>
          </a:p>
          <a:p>
            <a:pPr marL="0" indent="0">
              <a:buNone/>
            </a:pPr>
            <a:r>
              <a:rPr lang="tr-TR" dirty="0" smtClean="0"/>
              <a:t>• Jest ve mimikler ile istenmediğini hissettirmek</a:t>
            </a:r>
            <a:endParaRPr lang="tr-TR" dirty="0"/>
          </a:p>
        </p:txBody>
      </p:sp>
      <p:sp>
        <p:nvSpPr>
          <p:cNvPr id="4" name="İçerik Yer Tutucusu 3"/>
          <p:cNvSpPr>
            <a:spLocks noGrp="1"/>
          </p:cNvSpPr>
          <p:nvPr>
            <p:ph sz="half" idx="2"/>
          </p:nvPr>
        </p:nvSpPr>
        <p:spPr>
          <a:xfrm>
            <a:off x="7190747" y="3291840"/>
            <a:ext cx="4313864" cy="2612003"/>
          </a:xfrm>
        </p:spPr>
        <p:txBody>
          <a:bodyPr>
            <a:normAutofit fontScale="85000" lnSpcReduction="20000"/>
          </a:bodyPr>
          <a:lstStyle/>
          <a:p>
            <a:pPr marL="0" indent="0">
              <a:buNone/>
            </a:pPr>
            <a:r>
              <a:rPr lang="tr-TR" dirty="0"/>
              <a:t> • </a:t>
            </a:r>
            <a:r>
              <a:rPr lang="tr-TR" dirty="0" smtClean="0"/>
              <a:t>Görmezden gelmek</a:t>
            </a:r>
          </a:p>
          <a:p>
            <a:pPr marL="0" indent="0">
              <a:buNone/>
            </a:pPr>
            <a:r>
              <a:rPr lang="tr-TR" dirty="0" smtClean="0"/>
              <a:t> </a:t>
            </a:r>
            <a:r>
              <a:rPr lang="tr-TR" dirty="0"/>
              <a:t>• Küsmek </a:t>
            </a:r>
            <a:endParaRPr lang="tr-TR" dirty="0" smtClean="0"/>
          </a:p>
          <a:p>
            <a:pPr marL="0" indent="0">
              <a:buNone/>
            </a:pPr>
            <a:r>
              <a:rPr lang="tr-TR" dirty="0" smtClean="0"/>
              <a:t>• Kıskandırmak</a:t>
            </a:r>
          </a:p>
          <a:p>
            <a:pPr marL="0" indent="0">
              <a:buNone/>
            </a:pPr>
            <a:r>
              <a:rPr lang="tr-TR" dirty="0" smtClean="0"/>
              <a:t> </a:t>
            </a:r>
            <a:r>
              <a:rPr lang="tr-TR" dirty="0"/>
              <a:t>• Taklit etmek </a:t>
            </a:r>
            <a:endParaRPr lang="tr-TR" dirty="0" smtClean="0"/>
          </a:p>
          <a:p>
            <a:pPr marL="0" indent="0">
              <a:buNone/>
            </a:pPr>
            <a:r>
              <a:rPr lang="tr-TR" dirty="0" smtClean="0"/>
              <a:t>• </a:t>
            </a:r>
            <a:r>
              <a:rPr lang="tr-TR" dirty="0"/>
              <a:t>Kıs kıs gülmek </a:t>
            </a:r>
            <a:endParaRPr lang="tr-TR" dirty="0" smtClean="0"/>
          </a:p>
          <a:p>
            <a:pPr marL="0" indent="0">
              <a:buNone/>
            </a:pPr>
            <a:r>
              <a:rPr lang="tr-TR" dirty="0" smtClean="0"/>
              <a:t>• </a:t>
            </a:r>
            <a:r>
              <a:rPr lang="tr-TR" dirty="0"/>
              <a:t>Tehdit etmek </a:t>
            </a:r>
            <a:endParaRPr lang="tr-TR" dirty="0" smtClean="0"/>
          </a:p>
          <a:p>
            <a:pPr marL="0" indent="0">
              <a:buNone/>
            </a:pPr>
            <a:r>
              <a:rPr lang="tr-TR" dirty="0" smtClean="0"/>
              <a:t>• </a:t>
            </a:r>
            <a:r>
              <a:rPr lang="tr-TR" dirty="0"/>
              <a:t>Okul dışı aktivitelere dahil etmeme</a:t>
            </a:r>
          </a:p>
        </p:txBody>
      </p:sp>
    </p:spTree>
    <p:extLst>
      <p:ext uri="{BB962C8B-B14F-4D97-AF65-F5344CB8AC3E}">
        <p14:creationId xmlns:p14="http://schemas.microsoft.com/office/powerpoint/2010/main" val="258006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pPr algn="ctr"/>
            <a:r>
              <a:rPr lang="tr-TR" sz="4400" b="1" dirty="0"/>
              <a:t>Siber Zorbalık</a:t>
            </a:r>
          </a:p>
        </p:txBody>
      </p:sp>
      <p:sp>
        <p:nvSpPr>
          <p:cNvPr id="6" name="İçerik Yer Tutucusu 5"/>
          <p:cNvSpPr>
            <a:spLocks noGrp="1"/>
          </p:cNvSpPr>
          <p:nvPr>
            <p:ph idx="1"/>
          </p:nvPr>
        </p:nvSpPr>
        <p:spPr>
          <a:xfrm>
            <a:off x="252549" y="1262743"/>
            <a:ext cx="11252063" cy="5595257"/>
          </a:xfrm>
        </p:spPr>
        <p:txBody>
          <a:bodyPr>
            <a:normAutofit lnSpcReduction="10000"/>
          </a:bodyPr>
          <a:lstStyle/>
          <a:p>
            <a:endParaRPr lang="tr-TR" sz="3600" b="1" dirty="0" smtClean="0">
              <a:solidFill>
                <a:srgbClr val="FF0000"/>
              </a:solidFill>
            </a:endParaRPr>
          </a:p>
          <a:p>
            <a:r>
              <a:rPr lang="tr-TR" sz="3600" b="1" dirty="0" smtClean="0">
                <a:solidFill>
                  <a:srgbClr val="FF0000"/>
                </a:solidFill>
              </a:rPr>
              <a:t>Siber </a:t>
            </a:r>
            <a:r>
              <a:rPr lang="tr-TR" sz="3600" b="1" dirty="0">
                <a:solidFill>
                  <a:srgbClr val="FF0000"/>
                </a:solidFill>
              </a:rPr>
              <a:t>zorbalık</a:t>
            </a:r>
            <a:r>
              <a:rPr lang="tr-TR" dirty="0"/>
              <a:t>: Teknolojinin gelişmesi ile birlikte hayatımıza giren </a:t>
            </a:r>
            <a:r>
              <a:rPr lang="tr-TR" dirty="0">
                <a:solidFill>
                  <a:srgbClr val="FF0000"/>
                </a:solidFill>
              </a:rPr>
              <a:t>bilgisayar ve cep telefonlarını</a:t>
            </a:r>
            <a:r>
              <a:rPr lang="tr-TR" dirty="0"/>
              <a:t> kullanarak yapılan davranışlardır. </a:t>
            </a:r>
            <a:endParaRPr lang="tr-TR" dirty="0" smtClean="0"/>
          </a:p>
          <a:p>
            <a:r>
              <a:rPr lang="tr-TR" dirty="0" smtClean="0"/>
              <a:t>• </a:t>
            </a:r>
            <a:r>
              <a:rPr lang="tr-TR" dirty="0"/>
              <a:t>Kişiden habersiz onun bilgilerini kullanarak hesap açmak </a:t>
            </a:r>
            <a:endParaRPr lang="tr-TR" dirty="0" smtClean="0"/>
          </a:p>
          <a:p>
            <a:r>
              <a:rPr lang="tr-TR" dirty="0" smtClean="0"/>
              <a:t>• </a:t>
            </a:r>
            <a:r>
              <a:rPr lang="tr-TR" dirty="0"/>
              <a:t>Sosyal medya aracılığıyla </a:t>
            </a:r>
            <a:r>
              <a:rPr lang="tr-TR" dirty="0">
                <a:solidFill>
                  <a:srgbClr val="FF0000"/>
                </a:solidFill>
              </a:rPr>
              <a:t>uygunsuz içerik paylaşmak </a:t>
            </a:r>
            <a:endParaRPr lang="tr-TR" dirty="0" smtClean="0">
              <a:solidFill>
                <a:srgbClr val="FF0000"/>
              </a:solidFill>
            </a:endParaRPr>
          </a:p>
          <a:p>
            <a:r>
              <a:rPr lang="tr-TR" dirty="0" smtClean="0"/>
              <a:t>• </a:t>
            </a:r>
            <a:r>
              <a:rPr lang="tr-TR" dirty="0"/>
              <a:t>Sosyal medyada </a:t>
            </a:r>
            <a:r>
              <a:rPr lang="tr-TR" dirty="0">
                <a:solidFill>
                  <a:srgbClr val="FF0000"/>
                </a:solidFill>
              </a:rPr>
              <a:t>kötü yorumlar </a:t>
            </a:r>
            <a:r>
              <a:rPr lang="tr-TR" dirty="0"/>
              <a:t>yazmak ve </a:t>
            </a:r>
            <a:r>
              <a:rPr lang="tr-TR" dirty="0">
                <a:solidFill>
                  <a:srgbClr val="FF0000"/>
                </a:solidFill>
              </a:rPr>
              <a:t>hakaret etmek </a:t>
            </a:r>
            <a:endParaRPr lang="tr-TR" dirty="0" smtClean="0">
              <a:solidFill>
                <a:srgbClr val="FF0000"/>
              </a:solidFill>
            </a:endParaRPr>
          </a:p>
          <a:p>
            <a:r>
              <a:rPr lang="tr-TR" dirty="0" smtClean="0"/>
              <a:t>• </a:t>
            </a:r>
            <a:r>
              <a:rPr lang="tr-TR" dirty="0"/>
              <a:t>Sosyal medya hesaplarından </a:t>
            </a:r>
            <a:r>
              <a:rPr lang="tr-TR" dirty="0">
                <a:solidFill>
                  <a:srgbClr val="FF0000"/>
                </a:solidFill>
              </a:rPr>
              <a:t>dışlamak </a:t>
            </a:r>
            <a:endParaRPr lang="tr-TR" dirty="0" smtClean="0">
              <a:solidFill>
                <a:srgbClr val="FF0000"/>
              </a:solidFill>
            </a:endParaRPr>
          </a:p>
          <a:p>
            <a:r>
              <a:rPr lang="tr-TR" dirty="0" smtClean="0">
                <a:solidFill>
                  <a:srgbClr val="FF0000"/>
                </a:solidFill>
              </a:rPr>
              <a:t>• </a:t>
            </a:r>
            <a:r>
              <a:rPr lang="tr-TR" dirty="0">
                <a:solidFill>
                  <a:srgbClr val="FF0000"/>
                </a:solidFill>
              </a:rPr>
              <a:t>İzinsiz olarak </a:t>
            </a:r>
            <a:r>
              <a:rPr lang="tr-TR" dirty="0"/>
              <a:t>fotoğrafını/videosunu paylaşmak </a:t>
            </a:r>
            <a:endParaRPr lang="tr-TR" dirty="0" smtClean="0"/>
          </a:p>
          <a:p>
            <a:r>
              <a:rPr lang="tr-TR" dirty="0" smtClean="0"/>
              <a:t>• </a:t>
            </a:r>
            <a:r>
              <a:rPr lang="tr-TR" dirty="0"/>
              <a:t>Özel fotoğraflarını ve görüşmelerini başkaları ile paylaşmak </a:t>
            </a:r>
            <a:endParaRPr lang="tr-TR" dirty="0" smtClean="0"/>
          </a:p>
          <a:p>
            <a:pPr marL="0" indent="0">
              <a:buNone/>
            </a:pPr>
            <a:r>
              <a:rPr lang="tr-TR" dirty="0" smtClean="0"/>
              <a:t> </a:t>
            </a:r>
          </a:p>
          <a:p>
            <a:pPr marL="0" indent="0">
              <a:buNone/>
            </a:pPr>
            <a:r>
              <a:rPr lang="tr-TR" dirty="0" smtClean="0"/>
              <a:t>Siber </a:t>
            </a:r>
            <a:r>
              <a:rPr lang="tr-TR" dirty="0"/>
              <a:t>zorbalık olaylarında zorbalık yapanlar </a:t>
            </a:r>
            <a:endParaRPr lang="tr-TR" dirty="0" smtClean="0"/>
          </a:p>
          <a:p>
            <a:pPr marL="0" indent="0">
              <a:buNone/>
            </a:pPr>
            <a:r>
              <a:rPr lang="tr-TR" dirty="0" smtClean="0">
                <a:solidFill>
                  <a:srgbClr val="FF0000"/>
                </a:solidFill>
              </a:rPr>
              <a:t>anonimdir </a:t>
            </a:r>
            <a:r>
              <a:rPr lang="tr-TR" dirty="0">
                <a:solidFill>
                  <a:srgbClr val="FF0000"/>
                </a:solidFill>
              </a:rPr>
              <a:t>ve kimliklerini gizleyebilir. </a:t>
            </a:r>
            <a:endParaRPr lang="tr-TR" dirty="0" smtClean="0">
              <a:solidFill>
                <a:srgbClr val="FF0000"/>
              </a:solidFill>
            </a:endParaRPr>
          </a:p>
          <a:p>
            <a:pPr marL="0" indent="0">
              <a:buNone/>
            </a:pPr>
            <a:r>
              <a:rPr lang="tr-TR" dirty="0" smtClean="0"/>
              <a:t>• Zorbalık </a:t>
            </a:r>
            <a:r>
              <a:rPr lang="tr-TR" dirty="0"/>
              <a:t>yapanlar hızlı bir şekilde geniş kitlelere ulaşabilir ve </a:t>
            </a:r>
            <a:r>
              <a:rPr lang="tr-TR" dirty="0">
                <a:solidFill>
                  <a:srgbClr val="FF0000"/>
                </a:solidFill>
              </a:rPr>
              <a:t>haftada 7 gün/24 saat zorbalık yapabilir. </a:t>
            </a:r>
          </a:p>
        </p:txBody>
      </p:sp>
      <p:pic>
        <p:nvPicPr>
          <p:cNvPr id="7" name="Resim 6"/>
          <p:cNvPicPr>
            <a:picLocks noChangeAspect="1"/>
          </p:cNvPicPr>
          <p:nvPr/>
        </p:nvPicPr>
        <p:blipFill>
          <a:blip r:embed="rId2"/>
          <a:stretch>
            <a:fillRect/>
          </a:stretch>
        </p:blipFill>
        <p:spPr>
          <a:xfrm>
            <a:off x="7814582" y="2691356"/>
            <a:ext cx="3181350" cy="2581275"/>
          </a:xfrm>
          <a:prstGeom prst="rect">
            <a:avLst/>
          </a:prstGeom>
        </p:spPr>
      </p:pic>
    </p:spTree>
    <p:extLst>
      <p:ext uri="{BB962C8B-B14F-4D97-AF65-F5344CB8AC3E}">
        <p14:creationId xmlns:p14="http://schemas.microsoft.com/office/powerpoint/2010/main" val="2176809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9795" y="624110"/>
            <a:ext cx="9884818" cy="629923"/>
          </a:xfrm>
        </p:spPr>
        <p:txBody>
          <a:bodyPr>
            <a:normAutofit fontScale="90000"/>
          </a:bodyPr>
          <a:lstStyle/>
          <a:p>
            <a:pPr algn="ctr"/>
            <a:r>
              <a:rPr lang="tr-TR" b="1" dirty="0" smtClean="0"/>
              <a:t>Yaş </a:t>
            </a:r>
            <a:r>
              <a:rPr lang="tr-TR" b="1" dirty="0"/>
              <a:t>Farklılıkları</a:t>
            </a:r>
            <a:endParaRPr lang="tr-TR" dirty="0"/>
          </a:p>
        </p:txBody>
      </p:sp>
      <p:sp>
        <p:nvSpPr>
          <p:cNvPr id="3" name="İçerik Yer Tutucusu 2"/>
          <p:cNvSpPr>
            <a:spLocks noGrp="1"/>
          </p:cNvSpPr>
          <p:nvPr>
            <p:ph idx="1"/>
          </p:nvPr>
        </p:nvSpPr>
        <p:spPr>
          <a:xfrm>
            <a:off x="531223" y="1254033"/>
            <a:ext cx="10973389" cy="5442857"/>
          </a:xfrm>
        </p:spPr>
        <p:txBody>
          <a:bodyPr>
            <a:normAutofit/>
          </a:bodyPr>
          <a:lstStyle/>
          <a:p>
            <a:r>
              <a:rPr lang="tr-TR" dirty="0" smtClean="0"/>
              <a:t>• </a:t>
            </a:r>
            <a:r>
              <a:rPr lang="tr-TR" dirty="0"/>
              <a:t>Akran zorbalığı </a:t>
            </a:r>
            <a:r>
              <a:rPr lang="tr-TR" b="1" dirty="0">
                <a:solidFill>
                  <a:srgbClr val="FF0000"/>
                </a:solidFill>
              </a:rPr>
              <a:t>her sınıf düzeyinde </a:t>
            </a:r>
            <a:r>
              <a:rPr lang="tr-TR" dirty="0"/>
              <a:t>görülmektedir. </a:t>
            </a:r>
            <a:endParaRPr lang="tr-TR" dirty="0" smtClean="0"/>
          </a:p>
          <a:p>
            <a:endParaRPr lang="tr-TR" dirty="0" smtClean="0"/>
          </a:p>
          <a:p>
            <a:r>
              <a:rPr lang="tr-TR" dirty="0" smtClean="0"/>
              <a:t>• </a:t>
            </a:r>
            <a:r>
              <a:rPr lang="tr-TR" dirty="0"/>
              <a:t>Akran zorbalığı ile karşılaşma riskinin </a:t>
            </a:r>
            <a:r>
              <a:rPr lang="tr-TR" b="1" dirty="0">
                <a:solidFill>
                  <a:srgbClr val="FF0000"/>
                </a:solidFill>
              </a:rPr>
              <a:t>her öğretim kademesinin ilk yılında</a:t>
            </a:r>
            <a:r>
              <a:rPr lang="tr-TR" dirty="0"/>
              <a:t> daha fazla olduğu bilinmektedir. </a:t>
            </a:r>
            <a:endParaRPr lang="tr-TR" dirty="0" smtClean="0"/>
          </a:p>
          <a:p>
            <a:r>
              <a:rPr lang="tr-TR" dirty="0" smtClean="0"/>
              <a:t>Özetle</a:t>
            </a:r>
            <a:r>
              <a:rPr lang="tr-TR" dirty="0"/>
              <a:t>, ilkokul </a:t>
            </a:r>
            <a:r>
              <a:rPr lang="tr-TR" b="1" dirty="0">
                <a:solidFill>
                  <a:srgbClr val="FF0000"/>
                </a:solidFill>
              </a:rPr>
              <a:t>1. sınıf</a:t>
            </a:r>
            <a:r>
              <a:rPr lang="tr-TR" dirty="0"/>
              <a:t>, ortaokul </a:t>
            </a:r>
            <a:r>
              <a:rPr lang="tr-TR" b="1" dirty="0">
                <a:solidFill>
                  <a:srgbClr val="FF0000"/>
                </a:solidFill>
              </a:rPr>
              <a:t>5. sınıf </a:t>
            </a:r>
            <a:r>
              <a:rPr lang="tr-TR" dirty="0"/>
              <a:t>ve lise </a:t>
            </a:r>
            <a:r>
              <a:rPr lang="tr-TR" b="1" dirty="0">
                <a:solidFill>
                  <a:srgbClr val="FF0000"/>
                </a:solidFill>
              </a:rPr>
              <a:t>9. sınıfta </a:t>
            </a:r>
            <a:r>
              <a:rPr lang="tr-TR" dirty="0"/>
              <a:t>olan öğrencilerin akran zorbalığına uğrama olasılıkları diğer sınıflardaki öğrencilere göre daha yüksektir. </a:t>
            </a:r>
            <a:endParaRPr lang="tr-TR" dirty="0" smtClean="0"/>
          </a:p>
          <a:p>
            <a:r>
              <a:rPr lang="tr-TR" dirty="0" smtClean="0"/>
              <a:t>Zorbalık </a:t>
            </a:r>
            <a:r>
              <a:rPr lang="tr-TR" dirty="0"/>
              <a:t>yapanların kendilerini koruma becerileri daha zayıf olan ve yaşça kendilerinden daha küçük olan öğrencileri hedef olarak seçtikleri gözlenmektedir. </a:t>
            </a:r>
            <a:endParaRPr lang="tr-TR" dirty="0" smtClean="0"/>
          </a:p>
          <a:p>
            <a:r>
              <a:rPr lang="tr-TR" dirty="0" smtClean="0"/>
              <a:t>• </a:t>
            </a:r>
            <a:r>
              <a:rPr lang="tr-TR" dirty="0"/>
              <a:t>Yaşa bağlı olarak </a:t>
            </a:r>
            <a:r>
              <a:rPr lang="tr-TR" b="1" dirty="0">
                <a:solidFill>
                  <a:srgbClr val="FF0000"/>
                </a:solidFill>
              </a:rPr>
              <a:t>zorbalık türü </a:t>
            </a:r>
            <a:r>
              <a:rPr lang="tr-TR" dirty="0"/>
              <a:t>de değişmektedir. </a:t>
            </a:r>
            <a:endParaRPr lang="tr-TR" dirty="0" smtClean="0"/>
          </a:p>
          <a:p>
            <a:r>
              <a:rPr lang="tr-TR" dirty="0" smtClean="0"/>
              <a:t>• </a:t>
            </a:r>
            <a:r>
              <a:rPr lang="tr-TR" dirty="0"/>
              <a:t>Yaş arttıkça fiziksel zorbalık türünde </a:t>
            </a:r>
            <a:r>
              <a:rPr lang="tr-TR" b="1" dirty="0">
                <a:solidFill>
                  <a:srgbClr val="FF0000"/>
                </a:solidFill>
              </a:rPr>
              <a:t>azalma</a:t>
            </a:r>
            <a:r>
              <a:rPr lang="tr-TR" dirty="0"/>
              <a:t> gözlenirken, sözel zorbalık türünde ise </a:t>
            </a:r>
            <a:r>
              <a:rPr lang="tr-TR" b="1" dirty="0">
                <a:solidFill>
                  <a:srgbClr val="FF0000"/>
                </a:solidFill>
              </a:rPr>
              <a:t>artış</a:t>
            </a:r>
            <a:r>
              <a:rPr lang="tr-TR" dirty="0"/>
              <a:t> olduğu tespit edilmiştir. İlkokul yıllarında daha çok fiziksel ve sözel, ortaokul yıllarında daha çok sözel ve ilişkisel, lise yıllarında ise daha çok ilişkisel ve siber zorbalık görülmektedir. </a:t>
            </a:r>
          </a:p>
        </p:txBody>
      </p:sp>
    </p:spTree>
    <p:extLst>
      <p:ext uri="{BB962C8B-B14F-4D97-AF65-F5344CB8AC3E}">
        <p14:creationId xmlns:p14="http://schemas.microsoft.com/office/powerpoint/2010/main" val="3850737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2411" y="624110"/>
            <a:ext cx="10172201" cy="699593"/>
          </a:xfrm>
        </p:spPr>
        <p:txBody>
          <a:bodyPr/>
          <a:lstStyle/>
          <a:p>
            <a:pPr algn="ctr"/>
            <a:r>
              <a:rPr lang="tr-TR" dirty="0" smtClean="0"/>
              <a:t>Cinsiyet </a:t>
            </a:r>
            <a:r>
              <a:rPr lang="tr-TR" dirty="0"/>
              <a:t>Farklılıkları</a:t>
            </a:r>
          </a:p>
        </p:txBody>
      </p:sp>
      <p:sp>
        <p:nvSpPr>
          <p:cNvPr id="3" name="İçerik Yer Tutucusu 2"/>
          <p:cNvSpPr>
            <a:spLocks noGrp="1"/>
          </p:cNvSpPr>
          <p:nvPr>
            <p:ph idx="1"/>
          </p:nvPr>
        </p:nvSpPr>
        <p:spPr>
          <a:xfrm>
            <a:off x="1393371" y="1323703"/>
            <a:ext cx="10111241" cy="4587519"/>
          </a:xfrm>
        </p:spPr>
        <p:txBody>
          <a:bodyPr/>
          <a:lstStyle/>
          <a:p>
            <a:pPr marL="0" indent="0">
              <a:buNone/>
            </a:pPr>
            <a:r>
              <a:rPr lang="tr-TR" dirty="0" smtClean="0"/>
              <a:t> </a:t>
            </a:r>
            <a:r>
              <a:rPr lang="tr-TR" dirty="0"/>
              <a:t>Genel olarak, </a:t>
            </a:r>
            <a:r>
              <a:rPr lang="tr-TR" b="1" dirty="0">
                <a:solidFill>
                  <a:srgbClr val="FF0000"/>
                </a:solidFill>
              </a:rPr>
              <a:t>erkeklerin kızlara oranla daha fazla zorbalık yaptığı </a:t>
            </a:r>
            <a:r>
              <a:rPr lang="tr-TR" dirty="0"/>
              <a:t>ve daha fazla zorbalığa maruz kaldığı bulunmuştur. </a:t>
            </a:r>
            <a:endParaRPr lang="tr-TR" dirty="0" smtClean="0"/>
          </a:p>
          <a:p>
            <a:pPr marL="0" indent="0">
              <a:buNone/>
            </a:pPr>
            <a:r>
              <a:rPr lang="tr-TR" dirty="0" smtClean="0"/>
              <a:t>Ancak </a:t>
            </a:r>
            <a:r>
              <a:rPr lang="tr-TR" dirty="0"/>
              <a:t>zorbalık türüne göre </a:t>
            </a:r>
            <a:r>
              <a:rPr lang="tr-TR" b="1" dirty="0">
                <a:solidFill>
                  <a:srgbClr val="FF0000"/>
                </a:solidFill>
              </a:rPr>
              <a:t>cinsiyet farklılıkları </a:t>
            </a:r>
            <a:r>
              <a:rPr lang="tr-TR" dirty="0"/>
              <a:t>bulunmaktadır. </a:t>
            </a:r>
            <a:endParaRPr lang="tr-TR" dirty="0" smtClean="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t>
            </a:r>
            <a:r>
              <a:rPr lang="tr-TR" b="1" dirty="0">
                <a:solidFill>
                  <a:srgbClr val="FF0000"/>
                </a:solidFill>
              </a:rPr>
              <a:t>Erkeklerin</a:t>
            </a:r>
            <a:r>
              <a:rPr lang="tr-TR" dirty="0"/>
              <a:t> kızlara kıyasla daha sıklıkla </a:t>
            </a:r>
            <a:r>
              <a:rPr lang="tr-TR" b="1" dirty="0">
                <a:solidFill>
                  <a:srgbClr val="FF0000"/>
                </a:solidFill>
              </a:rPr>
              <a:t>fiziksel zorbalık yaptığı ve maruz kaldığı </a:t>
            </a:r>
            <a:endParaRPr lang="tr-TR" b="1" dirty="0" smtClean="0">
              <a:solidFill>
                <a:srgbClr val="FF0000"/>
              </a:solidFill>
            </a:endParaRPr>
          </a:p>
          <a:p>
            <a:pPr marL="0" indent="0">
              <a:buNone/>
            </a:pPr>
            <a:r>
              <a:rPr lang="tr-TR" dirty="0" smtClean="0"/>
              <a:t>• </a:t>
            </a:r>
            <a:r>
              <a:rPr lang="tr-TR" b="1" dirty="0">
                <a:solidFill>
                  <a:srgbClr val="FF0000"/>
                </a:solidFill>
              </a:rPr>
              <a:t>Kızların</a:t>
            </a:r>
            <a:r>
              <a:rPr lang="tr-TR" dirty="0"/>
              <a:t> erkeklere kıyasla daha sıklıkla </a:t>
            </a:r>
            <a:r>
              <a:rPr lang="tr-TR" b="1" dirty="0">
                <a:solidFill>
                  <a:srgbClr val="FF0000"/>
                </a:solidFill>
              </a:rPr>
              <a:t>ilişkisel zorbalık yaptığı ve maruz kaldığı</a:t>
            </a:r>
            <a:r>
              <a:rPr lang="tr-TR" dirty="0"/>
              <a:t> </a:t>
            </a:r>
            <a:endParaRPr lang="tr-TR" dirty="0" smtClean="0"/>
          </a:p>
          <a:p>
            <a:pPr marL="0" indent="0">
              <a:buNone/>
            </a:pPr>
            <a:r>
              <a:rPr lang="tr-TR" dirty="0" smtClean="0"/>
              <a:t>• </a:t>
            </a:r>
            <a:r>
              <a:rPr lang="tr-TR" b="1" dirty="0">
                <a:solidFill>
                  <a:srgbClr val="FF0000"/>
                </a:solidFill>
              </a:rPr>
              <a:t>Erkeklerin ve kızların ise benzer oranda sözel zorbalık yaptığı </a:t>
            </a:r>
            <a:r>
              <a:rPr lang="tr-TR" dirty="0"/>
              <a:t>ve maruz kaldığı bulunmuştur. (</a:t>
            </a:r>
            <a:r>
              <a:rPr lang="tr-TR" dirty="0" err="1"/>
              <a:t>Craig</a:t>
            </a:r>
            <a:r>
              <a:rPr lang="tr-TR" dirty="0"/>
              <a:t> ve ark., 2009; </a:t>
            </a:r>
            <a:r>
              <a:rPr lang="tr-TR" dirty="0" err="1"/>
              <a:t>Rodkin</a:t>
            </a:r>
            <a:r>
              <a:rPr lang="tr-TR" dirty="0"/>
              <a:t> ve ark., 2015; Türk</a:t>
            </a:r>
          </a:p>
        </p:txBody>
      </p:sp>
    </p:spTree>
    <p:extLst>
      <p:ext uri="{BB962C8B-B14F-4D97-AF65-F5344CB8AC3E}">
        <p14:creationId xmlns:p14="http://schemas.microsoft.com/office/powerpoint/2010/main" val="106371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solidFill>
                  <a:schemeClr val="tx1"/>
                </a:solidFill>
              </a:rPr>
              <a:t>Görüldüğü </a:t>
            </a:r>
            <a:r>
              <a:rPr lang="tr-TR" b="1" dirty="0">
                <a:solidFill>
                  <a:schemeClr val="tx1"/>
                </a:solidFill>
              </a:rPr>
              <a:t>Yerler</a:t>
            </a:r>
          </a:p>
        </p:txBody>
      </p:sp>
      <p:sp>
        <p:nvSpPr>
          <p:cNvPr id="3" name="İçerik Yer Tutucusu 2"/>
          <p:cNvSpPr>
            <a:spLocks noGrp="1"/>
          </p:cNvSpPr>
          <p:nvPr>
            <p:ph idx="1"/>
          </p:nvPr>
        </p:nvSpPr>
        <p:spPr>
          <a:xfrm>
            <a:off x="1532709" y="1227909"/>
            <a:ext cx="9971903" cy="5495107"/>
          </a:xfrm>
        </p:spPr>
        <p:txBody>
          <a:bodyPr>
            <a:normAutofit/>
          </a:bodyPr>
          <a:lstStyle/>
          <a:p>
            <a:pPr marL="0" indent="0" algn="just">
              <a:buNone/>
            </a:pPr>
            <a:r>
              <a:rPr lang="tr-TR" dirty="0" smtClean="0"/>
              <a:t>Önleyici </a:t>
            </a:r>
            <a:r>
              <a:rPr lang="tr-TR" dirty="0"/>
              <a:t>müdahale çalışmaları için zorbalık olaylarının </a:t>
            </a:r>
            <a:r>
              <a:rPr lang="tr-TR" b="1" dirty="0">
                <a:solidFill>
                  <a:srgbClr val="FF0000"/>
                </a:solidFill>
              </a:rPr>
              <a:t>okulun hangi alanlarında </a:t>
            </a:r>
            <a:r>
              <a:rPr lang="tr-TR" dirty="0"/>
              <a:t>görüldüğünün tespit edilmesi ve bu alanların </a:t>
            </a:r>
            <a:r>
              <a:rPr lang="tr-TR" b="1" dirty="0">
                <a:solidFill>
                  <a:srgbClr val="FF0000"/>
                </a:solidFill>
              </a:rPr>
              <a:t>güvenli hale </a:t>
            </a:r>
            <a:r>
              <a:rPr lang="tr-TR" dirty="0"/>
              <a:t>getirilmesi önemlidir. </a:t>
            </a:r>
            <a:endParaRPr lang="tr-TR" dirty="0" smtClean="0"/>
          </a:p>
          <a:p>
            <a:pPr marL="0" indent="0" algn="just">
              <a:buNone/>
            </a:pPr>
            <a:r>
              <a:rPr lang="tr-TR" dirty="0" smtClean="0"/>
              <a:t> </a:t>
            </a:r>
            <a:r>
              <a:rPr lang="tr-TR" dirty="0"/>
              <a:t>Zorbalık davranışları özellikle </a:t>
            </a:r>
            <a:r>
              <a:rPr lang="tr-TR" b="1" dirty="0">
                <a:solidFill>
                  <a:srgbClr val="FF0000"/>
                </a:solidFill>
              </a:rPr>
              <a:t>yetişkin gözetimi ve denetiminin olmadığı </a:t>
            </a:r>
            <a:r>
              <a:rPr lang="tr-TR" dirty="0"/>
              <a:t>yerlerde daha </a:t>
            </a:r>
            <a:r>
              <a:rPr lang="tr-TR" dirty="0" smtClean="0"/>
              <a:t>  yaygındır</a:t>
            </a:r>
            <a:r>
              <a:rPr lang="tr-TR" dirty="0"/>
              <a:t>. </a:t>
            </a:r>
            <a:endParaRPr lang="tr-TR" dirty="0" smtClean="0"/>
          </a:p>
          <a:p>
            <a:pPr marL="0" indent="0">
              <a:buNone/>
            </a:pPr>
            <a:endParaRPr lang="tr-TR" dirty="0" smtClean="0"/>
          </a:p>
          <a:p>
            <a:pPr marL="0" indent="0">
              <a:buNone/>
            </a:pPr>
            <a:r>
              <a:rPr lang="tr-TR" dirty="0" smtClean="0"/>
              <a:t>• </a:t>
            </a:r>
            <a:r>
              <a:rPr lang="tr-TR" dirty="0"/>
              <a:t>Sınıf </a:t>
            </a:r>
            <a:r>
              <a:rPr lang="tr-TR" dirty="0" smtClean="0"/>
              <a:t>/ </a:t>
            </a:r>
            <a:r>
              <a:rPr lang="tr-TR" dirty="0"/>
              <a:t>Koridor </a:t>
            </a:r>
            <a:endParaRPr lang="tr-TR" dirty="0" smtClean="0"/>
          </a:p>
          <a:p>
            <a:pPr marL="0" indent="0">
              <a:buNone/>
            </a:pPr>
            <a:r>
              <a:rPr lang="tr-TR" dirty="0" smtClean="0"/>
              <a:t> </a:t>
            </a:r>
            <a:r>
              <a:rPr lang="tr-TR" dirty="0"/>
              <a:t>• Tuvalet </a:t>
            </a:r>
            <a:r>
              <a:rPr lang="tr-TR" dirty="0" smtClean="0"/>
              <a:t>/Kantin</a:t>
            </a:r>
          </a:p>
          <a:p>
            <a:pPr marL="0" indent="0">
              <a:buNone/>
            </a:pPr>
            <a:r>
              <a:rPr lang="tr-TR" dirty="0" smtClean="0"/>
              <a:t>•Okul </a:t>
            </a:r>
            <a:r>
              <a:rPr lang="tr-TR" dirty="0"/>
              <a:t>bahçesi </a:t>
            </a:r>
            <a:r>
              <a:rPr lang="tr-TR" dirty="0" smtClean="0"/>
              <a:t> / </a:t>
            </a:r>
            <a:r>
              <a:rPr lang="tr-TR" dirty="0"/>
              <a:t>Oyun sahası (basketbol, futbol) </a:t>
            </a:r>
            <a:endParaRPr lang="tr-TR" dirty="0" smtClean="0"/>
          </a:p>
          <a:p>
            <a:pPr marL="0" indent="0">
              <a:buNone/>
            </a:pPr>
            <a:r>
              <a:rPr lang="tr-TR" dirty="0" smtClean="0"/>
              <a:t>• </a:t>
            </a:r>
            <a:r>
              <a:rPr lang="tr-TR" dirty="0"/>
              <a:t>Yemekhane </a:t>
            </a:r>
            <a:r>
              <a:rPr lang="tr-TR" dirty="0" smtClean="0"/>
              <a:t>/ Spor </a:t>
            </a:r>
            <a:r>
              <a:rPr lang="tr-TR" dirty="0"/>
              <a:t>salonu ve soyunma odası </a:t>
            </a:r>
            <a:r>
              <a:rPr lang="tr-TR" dirty="0" smtClean="0"/>
              <a:t> </a:t>
            </a:r>
          </a:p>
          <a:p>
            <a:pPr marL="0" indent="0">
              <a:buNone/>
            </a:pPr>
            <a:r>
              <a:rPr lang="tr-TR" dirty="0"/>
              <a:t>• </a:t>
            </a:r>
            <a:r>
              <a:rPr lang="tr-TR" dirty="0" smtClean="0"/>
              <a:t>Atölye </a:t>
            </a:r>
            <a:r>
              <a:rPr lang="tr-TR" dirty="0"/>
              <a:t>ve laboratuvar </a:t>
            </a:r>
            <a:r>
              <a:rPr lang="tr-TR" dirty="0" smtClean="0"/>
              <a:t>/ </a:t>
            </a:r>
            <a:r>
              <a:rPr lang="tr-TR" dirty="0"/>
              <a:t>Yangın merdiveni </a:t>
            </a:r>
            <a:endParaRPr lang="tr-TR" dirty="0" smtClean="0"/>
          </a:p>
          <a:p>
            <a:pPr marL="0" indent="0">
              <a:buNone/>
            </a:pPr>
            <a:r>
              <a:rPr lang="tr-TR" dirty="0" smtClean="0"/>
              <a:t>• </a:t>
            </a:r>
            <a:r>
              <a:rPr lang="tr-TR" dirty="0"/>
              <a:t>Okul servisi veya okul yolu </a:t>
            </a:r>
            <a:endParaRPr lang="tr-TR" dirty="0" smtClean="0"/>
          </a:p>
          <a:p>
            <a:pPr marL="0" indent="0">
              <a:buNone/>
            </a:pPr>
            <a:r>
              <a:rPr lang="tr-TR" dirty="0" smtClean="0"/>
              <a:t>• </a:t>
            </a:r>
            <a:r>
              <a:rPr lang="tr-TR" dirty="0"/>
              <a:t>Yatakhane ve banyo (yatılı okullarda)</a:t>
            </a:r>
          </a:p>
        </p:txBody>
      </p:sp>
      <p:pic>
        <p:nvPicPr>
          <p:cNvPr id="5" name="Resim 4"/>
          <p:cNvPicPr>
            <a:picLocks noChangeAspect="1"/>
          </p:cNvPicPr>
          <p:nvPr/>
        </p:nvPicPr>
        <p:blipFill>
          <a:blip r:embed="rId2"/>
          <a:stretch>
            <a:fillRect/>
          </a:stretch>
        </p:blipFill>
        <p:spPr>
          <a:xfrm>
            <a:off x="7161215" y="3204753"/>
            <a:ext cx="4387698" cy="2569029"/>
          </a:xfrm>
          <a:prstGeom prst="rect">
            <a:avLst/>
          </a:prstGeom>
        </p:spPr>
      </p:pic>
    </p:spTree>
    <p:extLst>
      <p:ext uri="{BB962C8B-B14F-4D97-AF65-F5344CB8AC3E}">
        <p14:creationId xmlns:p14="http://schemas.microsoft.com/office/powerpoint/2010/main" val="398249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Akran Zorbalığında Farklı Öğrenci Rolleri</a:t>
            </a:r>
          </a:p>
        </p:txBody>
      </p:sp>
      <p:sp>
        <p:nvSpPr>
          <p:cNvPr id="3" name="İçerik Yer Tutucusu 2"/>
          <p:cNvSpPr>
            <a:spLocks noGrp="1"/>
          </p:cNvSpPr>
          <p:nvPr>
            <p:ph idx="1"/>
          </p:nvPr>
        </p:nvSpPr>
        <p:spPr/>
        <p:txBody>
          <a:bodyPr>
            <a:normAutofit fontScale="85000" lnSpcReduction="20000"/>
          </a:bodyPr>
          <a:lstStyle/>
          <a:p>
            <a:pPr marL="0" indent="0">
              <a:buNone/>
            </a:pPr>
            <a:r>
              <a:rPr lang="tr-TR" sz="3000" b="1" dirty="0">
                <a:solidFill>
                  <a:srgbClr val="FF0000"/>
                </a:solidFill>
              </a:rPr>
              <a:t>Akran zorbalığı durumlarında öğrenciler arasında farklı rollerin olduğu görülmektedir</a:t>
            </a:r>
            <a:r>
              <a:rPr lang="tr-TR" sz="3000" b="1" dirty="0" smtClean="0">
                <a:solidFill>
                  <a:srgbClr val="FF0000"/>
                </a:solidFill>
              </a:rPr>
              <a:t>.</a:t>
            </a:r>
            <a:r>
              <a:rPr lang="tr-TR" dirty="0" smtClean="0"/>
              <a:t> </a:t>
            </a:r>
          </a:p>
          <a:p>
            <a:pPr marL="0" indent="0">
              <a:buNone/>
            </a:pPr>
            <a:r>
              <a:rPr lang="tr-TR" dirty="0" smtClean="0"/>
              <a:t> </a:t>
            </a:r>
          </a:p>
          <a:p>
            <a:r>
              <a:rPr lang="tr-TR" dirty="0" smtClean="0"/>
              <a:t>• </a:t>
            </a:r>
            <a:r>
              <a:rPr lang="tr-TR" b="1" dirty="0">
                <a:solidFill>
                  <a:srgbClr val="FF0000"/>
                </a:solidFill>
              </a:rPr>
              <a:t>Zorbalık yapan öğrenciler</a:t>
            </a:r>
            <a:r>
              <a:rPr lang="tr-TR" dirty="0"/>
              <a:t>: Zorbalığı başlatan ve zorbalıkta aktif olarak yer alanlar </a:t>
            </a:r>
            <a:endParaRPr lang="tr-TR" dirty="0" smtClean="0"/>
          </a:p>
          <a:p>
            <a:r>
              <a:rPr lang="tr-TR" dirty="0" smtClean="0"/>
              <a:t>• </a:t>
            </a:r>
            <a:r>
              <a:rPr lang="tr-TR" b="1" dirty="0">
                <a:solidFill>
                  <a:srgbClr val="FF0000"/>
                </a:solidFill>
              </a:rPr>
              <a:t>Zorbalığa maruz kalan öğrenciler</a:t>
            </a:r>
            <a:r>
              <a:rPr lang="tr-TR" dirty="0"/>
              <a:t>: Zorbalık davranışlarına birebir maruz kalanlar </a:t>
            </a:r>
            <a:endParaRPr lang="tr-TR" dirty="0" smtClean="0"/>
          </a:p>
          <a:p>
            <a:r>
              <a:rPr lang="tr-TR" b="1" dirty="0" smtClean="0">
                <a:solidFill>
                  <a:schemeClr val="tx1"/>
                </a:solidFill>
              </a:rPr>
              <a:t>• </a:t>
            </a:r>
            <a:r>
              <a:rPr lang="tr-TR" b="1" dirty="0">
                <a:solidFill>
                  <a:srgbClr val="FF0000"/>
                </a:solidFill>
              </a:rPr>
              <a:t>Hem zorbalık yapan hem de zorbalığa maruz kalan öğrenciler</a:t>
            </a:r>
            <a:r>
              <a:rPr lang="tr-TR" dirty="0"/>
              <a:t>: </a:t>
            </a:r>
            <a:endParaRPr lang="tr-TR" dirty="0" smtClean="0"/>
          </a:p>
          <a:p>
            <a:r>
              <a:rPr lang="tr-TR" dirty="0" smtClean="0"/>
              <a:t>• </a:t>
            </a:r>
            <a:r>
              <a:rPr lang="tr-TR" b="1" dirty="0">
                <a:solidFill>
                  <a:srgbClr val="FF0000"/>
                </a:solidFill>
              </a:rPr>
              <a:t>İzleyici öğrenciler: </a:t>
            </a:r>
            <a:endParaRPr lang="tr-TR" b="1" dirty="0" smtClean="0">
              <a:solidFill>
                <a:srgbClr val="FF0000"/>
              </a:solidFill>
            </a:endParaRPr>
          </a:p>
          <a:p>
            <a:pPr marL="0" indent="0">
              <a:buNone/>
            </a:pPr>
            <a:r>
              <a:rPr lang="tr-TR" dirty="0" smtClean="0"/>
              <a:t>      Zorbalığı </a:t>
            </a:r>
            <a:r>
              <a:rPr lang="tr-TR" dirty="0"/>
              <a:t>destekleyenler (</a:t>
            </a:r>
            <a:r>
              <a:rPr lang="tr-TR" dirty="0" err="1"/>
              <a:t>örn</a:t>
            </a:r>
            <a:r>
              <a:rPr lang="tr-TR" dirty="0"/>
              <a:t>. alkışlamak, gülmek</a:t>
            </a:r>
            <a:r>
              <a:rPr lang="tr-TR" dirty="0" smtClean="0"/>
              <a:t>)</a:t>
            </a:r>
          </a:p>
          <a:p>
            <a:pPr marL="0" indent="0">
              <a:buNone/>
            </a:pPr>
            <a:r>
              <a:rPr lang="tr-TR" dirty="0" smtClean="0"/>
              <a:t>      </a:t>
            </a:r>
            <a:r>
              <a:rPr lang="tr-TR" dirty="0"/>
              <a:t>İzlemekten hoşlananlar </a:t>
            </a:r>
            <a:endParaRPr lang="tr-TR" dirty="0" smtClean="0"/>
          </a:p>
          <a:p>
            <a:pPr marL="0" indent="0">
              <a:buNone/>
            </a:pPr>
            <a:r>
              <a:rPr lang="tr-TR" dirty="0" smtClean="0"/>
              <a:t>      </a:t>
            </a:r>
            <a:r>
              <a:rPr lang="tr-TR" dirty="0"/>
              <a:t>Yardım edilmesi gerektiğini düşünen ancak yardım etmeyenler </a:t>
            </a:r>
            <a:endParaRPr lang="tr-TR" dirty="0" smtClean="0"/>
          </a:p>
          <a:p>
            <a:pPr marL="0" indent="0">
              <a:buNone/>
            </a:pPr>
            <a:r>
              <a:rPr lang="tr-TR" dirty="0" smtClean="0"/>
              <a:t>       </a:t>
            </a:r>
            <a:r>
              <a:rPr lang="tr-TR" dirty="0"/>
              <a:t>Zorbalığa maruz kalana yardım </a:t>
            </a:r>
            <a:r>
              <a:rPr lang="tr-TR" dirty="0" smtClean="0"/>
              <a:t>edenler</a:t>
            </a:r>
            <a:endParaRPr lang="tr-TR" dirty="0"/>
          </a:p>
        </p:txBody>
      </p:sp>
    </p:spTree>
    <p:extLst>
      <p:ext uri="{BB962C8B-B14F-4D97-AF65-F5344CB8AC3E}">
        <p14:creationId xmlns:p14="http://schemas.microsoft.com/office/powerpoint/2010/main" val="1142428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9167" y="304800"/>
            <a:ext cx="10015446" cy="1600200"/>
          </a:xfrm>
        </p:spPr>
        <p:txBody>
          <a:bodyPr>
            <a:normAutofit fontScale="90000"/>
          </a:bodyPr>
          <a:lstStyle/>
          <a:p>
            <a:pPr algn="ctr"/>
            <a:r>
              <a:rPr lang="tr-TR" b="1" dirty="0"/>
              <a:t>Roller – Zorbalık Yapanlar </a:t>
            </a:r>
            <a:r>
              <a:rPr lang="tr-TR" dirty="0" smtClean="0"/>
              <a:t/>
            </a:r>
            <a:br>
              <a:rPr lang="tr-TR" dirty="0" smtClean="0"/>
            </a:br>
            <a:r>
              <a:rPr lang="tr-TR" dirty="0" smtClean="0"/>
              <a:t>Akran </a:t>
            </a:r>
            <a:r>
              <a:rPr lang="tr-TR" dirty="0"/>
              <a:t>zorbalığı yapan öğrencilerin bireysel özellikleri nelerdir?</a:t>
            </a:r>
          </a:p>
        </p:txBody>
      </p:sp>
      <p:sp>
        <p:nvSpPr>
          <p:cNvPr id="3" name="İçerik Yer Tutucusu 2"/>
          <p:cNvSpPr>
            <a:spLocks noGrp="1"/>
          </p:cNvSpPr>
          <p:nvPr>
            <p:ph idx="1"/>
          </p:nvPr>
        </p:nvSpPr>
        <p:spPr/>
        <p:txBody>
          <a:bodyPr/>
          <a:lstStyle/>
          <a:p>
            <a:r>
              <a:rPr lang="tr-TR" dirty="0"/>
              <a:t>• Başkalarını yönetmeyi seven, başkaları üzerinde egemenlik kurmayı ve güçlü olmayı </a:t>
            </a:r>
            <a:r>
              <a:rPr lang="tr-TR" dirty="0" smtClean="0"/>
              <a:t>isteyen</a:t>
            </a:r>
          </a:p>
          <a:p>
            <a:r>
              <a:rPr lang="tr-TR" dirty="0" smtClean="0"/>
              <a:t> </a:t>
            </a:r>
            <a:r>
              <a:rPr lang="tr-TR" dirty="0"/>
              <a:t>• Başkalarının duygularına karşı duyarsız ve empati yeteneği zayıf • Vicdan, utanç ve pişmanlık duyguları zayıf </a:t>
            </a:r>
            <a:endParaRPr lang="tr-TR" dirty="0" smtClean="0"/>
          </a:p>
          <a:p>
            <a:r>
              <a:rPr lang="tr-TR" dirty="0" smtClean="0"/>
              <a:t>• </a:t>
            </a:r>
            <a:r>
              <a:rPr lang="tr-TR" dirty="0"/>
              <a:t>Şiddete karşı olumlu bir tutuma sahip • Problem çözerken saldırgan çözüm yollarını kullanan </a:t>
            </a:r>
            <a:endParaRPr lang="tr-TR" dirty="0" smtClean="0"/>
          </a:p>
          <a:p>
            <a:r>
              <a:rPr lang="tr-TR" dirty="0" smtClean="0"/>
              <a:t>• </a:t>
            </a:r>
            <a:r>
              <a:rPr lang="tr-TR" dirty="0"/>
              <a:t>Düşük öz denetim (kendisini kontrol etme) becerilerine sahip </a:t>
            </a:r>
            <a:endParaRPr lang="tr-TR" dirty="0" smtClean="0"/>
          </a:p>
          <a:p>
            <a:r>
              <a:rPr lang="tr-TR" dirty="0" smtClean="0"/>
              <a:t>• </a:t>
            </a:r>
            <a:r>
              <a:rPr lang="tr-TR" dirty="0"/>
              <a:t>Farklılıklara karşı tahammülsüz </a:t>
            </a:r>
            <a:endParaRPr lang="tr-TR" dirty="0" smtClean="0"/>
          </a:p>
          <a:p>
            <a:r>
              <a:rPr lang="tr-TR" dirty="0" smtClean="0"/>
              <a:t>• </a:t>
            </a:r>
            <a:r>
              <a:rPr lang="tr-TR" dirty="0"/>
              <a:t>Düşünmeden, tepkisel ve aceleci davranan, çabuk sinirlenen </a:t>
            </a:r>
            <a:endParaRPr lang="tr-TR" dirty="0" smtClean="0"/>
          </a:p>
          <a:p>
            <a:r>
              <a:rPr lang="tr-TR" dirty="0" smtClean="0"/>
              <a:t>• </a:t>
            </a:r>
            <a:r>
              <a:rPr lang="tr-TR" dirty="0"/>
              <a:t>Yalan söylemeye veya hile yapmaya eğilimli</a:t>
            </a:r>
          </a:p>
        </p:txBody>
      </p:sp>
    </p:spTree>
    <p:extLst>
      <p:ext uri="{BB962C8B-B14F-4D97-AF65-F5344CB8AC3E}">
        <p14:creationId xmlns:p14="http://schemas.microsoft.com/office/powerpoint/2010/main" val="389734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0127" y="400594"/>
            <a:ext cx="9954486" cy="1504406"/>
          </a:xfrm>
        </p:spPr>
        <p:txBody>
          <a:bodyPr>
            <a:normAutofit fontScale="90000"/>
          </a:bodyPr>
          <a:lstStyle/>
          <a:p>
            <a:pPr algn="ctr"/>
            <a:r>
              <a:rPr lang="tr-TR" dirty="0"/>
              <a:t>Roller – Zorbalığa Maruz Kalanlar</a:t>
            </a:r>
            <a:br>
              <a:rPr lang="tr-TR" dirty="0"/>
            </a:br>
            <a:r>
              <a:rPr lang="tr-TR" dirty="0"/>
              <a:t>Akran zorbalığına maruz kalan öğrencilerin bireysel özellikleri nelerdir?</a:t>
            </a:r>
          </a:p>
        </p:txBody>
      </p:sp>
      <p:sp>
        <p:nvSpPr>
          <p:cNvPr id="3" name="İçerik Yer Tutucusu 2"/>
          <p:cNvSpPr>
            <a:spLocks noGrp="1"/>
          </p:cNvSpPr>
          <p:nvPr>
            <p:ph idx="1"/>
          </p:nvPr>
        </p:nvSpPr>
        <p:spPr/>
        <p:txBody>
          <a:bodyPr>
            <a:normAutofit fontScale="92500" lnSpcReduction="10000"/>
          </a:bodyPr>
          <a:lstStyle/>
          <a:p>
            <a:r>
              <a:rPr lang="tr-TR" dirty="0"/>
              <a:t>• Kendine güveni ve benlik saygısı düşük (</a:t>
            </a:r>
            <a:r>
              <a:rPr lang="tr-TR" dirty="0" err="1"/>
              <a:t>örn</a:t>
            </a:r>
            <a:r>
              <a:rPr lang="tr-TR" dirty="0"/>
              <a:t>. kendini aptal, başarısız, beceriksiz olarak tanımlama) </a:t>
            </a:r>
            <a:endParaRPr lang="tr-TR" dirty="0" smtClean="0"/>
          </a:p>
          <a:p>
            <a:r>
              <a:rPr lang="tr-TR" dirty="0" smtClean="0"/>
              <a:t>• </a:t>
            </a:r>
            <a:r>
              <a:rPr lang="tr-TR" dirty="0"/>
              <a:t>Pasif, utangaç, çekingen, içe kapanık </a:t>
            </a:r>
            <a:endParaRPr lang="tr-TR" dirty="0" smtClean="0"/>
          </a:p>
          <a:p>
            <a:r>
              <a:rPr lang="tr-TR" dirty="0" smtClean="0"/>
              <a:t>• </a:t>
            </a:r>
            <a:r>
              <a:rPr lang="tr-TR" dirty="0"/>
              <a:t>İtaatkâr ve boyun eğici kişilik özelliklerine sahip </a:t>
            </a:r>
            <a:endParaRPr lang="tr-TR" dirty="0" smtClean="0"/>
          </a:p>
          <a:p>
            <a:r>
              <a:rPr lang="tr-TR" dirty="0" smtClean="0"/>
              <a:t>• </a:t>
            </a:r>
            <a:r>
              <a:rPr lang="tr-TR" dirty="0"/>
              <a:t>Arkadaş ortamında çoğunlukla endişeli, kaygılı ve güvensiz davranışlar sergileyen </a:t>
            </a:r>
            <a:endParaRPr lang="tr-TR" dirty="0" smtClean="0"/>
          </a:p>
          <a:p>
            <a:r>
              <a:rPr lang="tr-TR" dirty="0" smtClean="0"/>
              <a:t>• </a:t>
            </a:r>
            <a:r>
              <a:rPr lang="tr-TR" dirty="0"/>
              <a:t>İletişim ve sorun çözme becerilerinin zayıf olması • Zorbalığa uğradıktan sonra ağlama ve geri çekilme tepkisi veren </a:t>
            </a:r>
            <a:endParaRPr lang="tr-TR" dirty="0" smtClean="0"/>
          </a:p>
          <a:p>
            <a:r>
              <a:rPr lang="tr-TR" dirty="0" smtClean="0"/>
              <a:t>• </a:t>
            </a:r>
            <a:r>
              <a:rPr lang="tr-TR" dirty="0"/>
              <a:t>Farklı fiziksel gelişim gösteren çocuklar (</a:t>
            </a:r>
            <a:r>
              <a:rPr lang="tr-TR" dirty="0" err="1"/>
              <a:t>örn</a:t>
            </a:r>
            <a:r>
              <a:rPr lang="tr-TR" dirty="0"/>
              <a:t>. aşırı kısa boylu/uzun boylu, aşırı zayıf/kilolu) </a:t>
            </a:r>
            <a:endParaRPr lang="tr-TR" dirty="0" smtClean="0"/>
          </a:p>
          <a:p>
            <a:r>
              <a:rPr lang="tr-TR" dirty="0" smtClean="0"/>
              <a:t>• </a:t>
            </a:r>
            <a:r>
              <a:rPr lang="tr-TR" dirty="0" err="1"/>
              <a:t>Dezavantantajlı</a:t>
            </a:r>
            <a:r>
              <a:rPr lang="tr-TR" dirty="0"/>
              <a:t> gruplar (</a:t>
            </a:r>
            <a:r>
              <a:rPr lang="tr-TR" dirty="0" err="1"/>
              <a:t>örn</a:t>
            </a:r>
            <a:r>
              <a:rPr lang="tr-TR" dirty="0"/>
              <a:t>. fiziksel veya zihinsel engeli olan, dil/aksanı farklı olanlar, göçmen/etnik azınlık gruba üye olanlar</a:t>
            </a:r>
          </a:p>
        </p:txBody>
      </p:sp>
    </p:spTree>
    <p:extLst>
      <p:ext uri="{BB962C8B-B14F-4D97-AF65-F5344CB8AC3E}">
        <p14:creationId xmlns:p14="http://schemas.microsoft.com/office/powerpoint/2010/main" val="2948315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Roller - </a:t>
            </a:r>
            <a:r>
              <a:rPr lang="tr-TR" dirty="0" smtClean="0"/>
              <a:t>İzleyiciler</a:t>
            </a:r>
            <a:endParaRPr lang="tr-TR" dirty="0"/>
          </a:p>
        </p:txBody>
      </p:sp>
      <p:sp>
        <p:nvSpPr>
          <p:cNvPr id="3" name="İçerik Yer Tutucusu 2"/>
          <p:cNvSpPr>
            <a:spLocks noGrp="1"/>
          </p:cNvSpPr>
          <p:nvPr>
            <p:ph idx="1"/>
          </p:nvPr>
        </p:nvSpPr>
        <p:spPr/>
        <p:txBody>
          <a:bodyPr/>
          <a:lstStyle/>
          <a:p>
            <a:r>
              <a:rPr lang="tr-TR" dirty="0"/>
              <a:t>Zorbayı destekleyen (onu alkışlayarak, mimikleri ile veya sözel olarak bu davranışları onaylayan) </a:t>
            </a:r>
            <a:endParaRPr lang="tr-TR" dirty="0" smtClean="0"/>
          </a:p>
          <a:p>
            <a:r>
              <a:rPr lang="tr-TR" dirty="0" smtClean="0"/>
              <a:t>• </a:t>
            </a:r>
            <a:r>
              <a:rPr lang="tr-TR" dirty="0"/>
              <a:t>Bir gün kendisinin başına geleceğini düşünen ve bundan dolayı akran zorbalığına uğrayan kişiyi korumaya yönelik herhangi bir müdahalede bulunmayan (olay yerinden uzaklaşan veya olayı sessizce izleyen) </a:t>
            </a:r>
            <a:endParaRPr lang="tr-TR" dirty="0" smtClean="0"/>
          </a:p>
          <a:p>
            <a:r>
              <a:rPr lang="tr-TR" dirty="0" smtClean="0"/>
              <a:t>• </a:t>
            </a:r>
            <a:r>
              <a:rPr lang="tr-TR" dirty="0"/>
              <a:t>Zorbalığa maruz kalan kişiyi koruyan çünkü kendisinin başına gelmeyeceğinden emin olan (genelde popüler çocuklar) </a:t>
            </a:r>
            <a:endParaRPr lang="tr-TR" dirty="0" smtClean="0"/>
          </a:p>
          <a:p>
            <a:r>
              <a:rPr lang="tr-TR" dirty="0" smtClean="0"/>
              <a:t>• </a:t>
            </a:r>
            <a:r>
              <a:rPr lang="tr-TR" dirty="0"/>
              <a:t>Zorbalığa maruz kalan kişiye destek olan (kurbanın yanında yer alarak onu sakinleştirerek veya araya girerek koruyan</a:t>
            </a:r>
          </a:p>
        </p:txBody>
      </p:sp>
    </p:spTree>
    <p:extLst>
      <p:ext uri="{BB962C8B-B14F-4D97-AF65-F5344CB8AC3E}">
        <p14:creationId xmlns:p14="http://schemas.microsoft.com/office/powerpoint/2010/main" val="87793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673" y="426720"/>
            <a:ext cx="11783286" cy="957943"/>
          </a:xfrm>
        </p:spPr>
        <p:txBody>
          <a:bodyPr/>
          <a:lstStyle/>
          <a:p>
            <a:pPr algn="ctr"/>
            <a:r>
              <a:rPr lang="tr-TR" dirty="0" smtClean="0"/>
              <a:t>        AKRAN ZORBALIĞI NEDİR</a:t>
            </a:r>
            <a:endParaRPr lang="tr-TR" dirty="0"/>
          </a:p>
        </p:txBody>
      </p:sp>
      <p:sp>
        <p:nvSpPr>
          <p:cNvPr id="4" name="İçerik Yer Tutucusu 3"/>
          <p:cNvSpPr>
            <a:spLocks noGrp="1"/>
          </p:cNvSpPr>
          <p:nvPr>
            <p:ph idx="1"/>
          </p:nvPr>
        </p:nvSpPr>
        <p:spPr>
          <a:xfrm>
            <a:off x="418011" y="1471749"/>
            <a:ext cx="11086601" cy="5386251"/>
          </a:xfrm>
        </p:spPr>
        <p:txBody>
          <a:bodyPr>
            <a:normAutofit/>
          </a:bodyPr>
          <a:lstStyle/>
          <a:p>
            <a:pPr marL="0" indent="0" algn="ctr">
              <a:buNone/>
            </a:pPr>
            <a:r>
              <a:rPr lang="tr-TR" sz="3600" dirty="0" smtClean="0"/>
              <a:t> </a:t>
            </a:r>
            <a:r>
              <a:rPr lang="tr-TR" sz="3600" dirty="0">
                <a:latin typeface="Times New Roman" panose="02020603050405020304" pitchFamily="18" charset="0"/>
                <a:cs typeface="Times New Roman" panose="02020603050405020304" pitchFamily="18" charset="0"/>
              </a:rPr>
              <a:t>Okullarda sıklıkla karşılaştığımız akran zorbalığı ‘bir </a:t>
            </a:r>
          </a:p>
          <a:p>
            <a:pPr marL="0" indent="0" algn="ctr">
              <a:buNone/>
            </a:pPr>
            <a:r>
              <a:rPr lang="tr-TR" sz="3600" dirty="0">
                <a:latin typeface="Times New Roman" panose="02020603050405020304" pitchFamily="18" charset="0"/>
                <a:cs typeface="Times New Roman" panose="02020603050405020304" pitchFamily="18" charset="0"/>
              </a:rPr>
              <a:t>veya birkaç öğrencinin bir başka öğrenciye karşı yaptığı </a:t>
            </a:r>
          </a:p>
          <a:p>
            <a:pPr marL="0" indent="0" algn="ctr">
              <a:buNone/>
            </a:pPr>
            <a:r>
              <a:rPr lang="tr-TR" sz="3600" b="1" dirty="0">
                <a:solidFill>
                  <a:srgbClr val="FF0000"/>
                </a:solidFill>
                <a:latin typeface="Times New Roman" panose="02020603050405020304" pitchFamily="18" charset="0"/>
                <a:cs typeface="Times New Roman" panose="02020603050405020304" pitchFamily="18" charset="0"/>
              </a:rPr>
              <a:t>saldırgan davranışlar</a:t>
            </a:r>
            <a:r>
              <a:rPr lang="tr-TR" sz="3600" dirty="0">
                <a:latin typeface="Times New Roman" panose="02020603050405020304" pitchFamily="18" charset="0"/>
                <a:cs typeface="Times New Roman" panose="02020603050405020304" pitchFamily="18" charset="0"/>
              </a:rPr>
              <a:t>’ olarak tanımlanmaktadır. </a:t>
            </a:r>
          </a:p>
          <a:p>
            <a:pPr marL="0" indent="0">
              <a:buNone/>
            </a:pPr>
            <a:r>
              <a:rPr lang="tr-TR" sz="3600" i="1" dirty="0" smtClean="0"/>
              <a:t>                                         </a:t>
            </a: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4" y="3500846"/>
            <a:ext cx="7776754" cy="3189501"/>
          </a:xfrm>
          <a:prstGeom prst="rect">
            <a:avLst/>
          </a:prstGeom>
        </p:spPr>
      </p:pic>
    </p:spTree>
    <p:extLst>
      <p:ext uri="{BB962C8B-B14F-4D97-AF65-F5344CB8AC3E}">
        <p14:creationId xmlns:p14="http://schemas.microsoft.com/office/powerpoint/2010/main" val="356236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Akran Zorbalığının </a:t>
            </a:r>
            <a:r>
              <a:rPr lang="tr-TR" dirty="0" smtClean="0"/>
              <a:t>Sonuçları</a:t>
            </a:r>
            <a:endParaRPr lang="tr-TR" dirty="0"/>
          </a:p>
        </p:txBody>
      </p:sp>
      <p:sp>
        <p:nvSpPr>
          <p:cNvPr id="3" name="İçerik Yer Tutucusu 2"/>
          <p:cNvSpPr>
            <a:spLocks noGrp="1"/>
          </p:cNvSpPr>
          <p:nvPr>
            <p:ph idx="1"/>
          </p:nvPr>
        </p:nvSpPr>
        <p:spPr/>
        <p:txBody>
          <a:bodyPr/>
          <a:lstStyle/>
          <a:p>
            <a:r>
              <a:rPr lang="tr-TR" dirty="0"/>
              <a:t>Akran zorbalığının bu olaya dahil olan tüm öğrenciler için </a:t>
            </a:r>
            <a:r>
              <a:rPr lang="tr-TR" dirty="0" smtClean="0"/>
              <a:t> </a:t>
            </a:r>
            <a:r>
              <a:rPr lang="tr-TR" dirty="0"/>
              <a:t>hem kısa hem de uzun vadeli </a:t>
            </a:r>
            <a:r>
              <a:rPr lang="tr-TR" dirty="0" smtClean="0"/>
              <a:t> </a:t>
            </a:r>
            <a:r>
              <a:rPr lang="tr-TR" dirty="0"/>
              <a:t>fiziksel, bilişsel, davranışsal, sosyal ve duygusal sonuçları olduğu bulunmuştur. </a:t>
            </a:r>
            <a:endParaRPr lang="tr-TR" dirty="0" smtClean="0"/>
          </a:p>
          <a:p>
            <a:endParaRPr lang="tr-TR" dirty="0"/>
          </a:p>
          <a:p>
            <a:r>
              <a:rPr lang="tr-TR" dirty="0" smtClean="0"/>
              <a:t>• </a:t>
            </a:r>
            <a:r>
              <a:rPr lang="tr-TR" dirty="0"/>
              <a:t>Zorbalık yapanlar </a:t>
            </a:r>
            <a:endParaRPr lang="tr-TR" dirty="0" smtClean="0"/>
          </a:p>
          <a:p>
            <a:r>
              <a:rPr lang="tr-TR" dirty="0" smtClean="0"/>
              <a:t>• </a:t>
            </a:r>
            <a:r>
              <a:rPr lang="tr-TR" dirty="0"/>
              <a:t>Zorbalığa maruz kalanlar </a:t>
            </a:r>
            <a:endParaRPr lang="tr-TR" dirty="0" smtClean="0"/>
          </a:p>
          <a:p>
            <a:r>
              <a:rPr lang="tr-TR" dirty="0" smtClean="0"/>
              <a:t>• </a:t>
            </a:r>
            <a:r>
              <a:rPr lang="tr-TR" dirty="0"/>
              <a:t>Hem zorbalık yapan hem de maruz kalanlar </a:t>
            </a:r>
            <a:endParaRPr lang="tr-TR" dirty="0" smtClean="0"/>
          </a:p>
          <a:p>
            <a:r>
              <a:rPr lang="tr-TR" dirty="0" smtClean="0"/>
              <a:t>• </a:t>
            </a:r>
            <a:r>
              <a:rPr lang="tr-TR" dirty="0"/>
              <a:t>İzleyiciler</a:t>
            </a:r>
          </a:p>
        </p:txBody>
      </p:sp>
    </p:spTree>
    <p:extLst>
      <p:ext uri="{BB962C8B-B14F-4D97-AF65-F5344CB8AC3E}">
        <p14:creationId xmlns:p14="http://schemas.microsoft.com/office/powerpoint/2010/main" val="1468745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2377" y="391886"/>
            <a:ext cx="9902235" cy="1513114"/>
          </a:xfrm>
        </p:spPr>
        <p:txBody>
          <a:bodyPr/>
          <a:lstStyle/>
          <a:p>
            <a:pPr algn="ctr"/>
            <a:r>
              <a:rPr lang="tr-TR" b="1" dirty="0"/>
              <a:t>Akran Zorbalığının Sonuçları – Zorbalık Yapanlar</a:t>
            </a:r>
          </a:p>
        </p:txBody>
      </p:sp>
      <p:sp>
        <p:nvSpPr>
          <p:cNvPr id="3" name="İçerik Yer Tutucusu 2"/>
          <p:cNvSpPr>
            <a:spLocks noGrp="1"/>
          </p:cNvSpPr>
          <p:nvPr>
            <p:ph idx="1"/>
          </p:nvPr>
        </p:nvSpPr>
        <p:spPr>
          <a:xfrm>
            <a:off x="1341120" y="1715589"/>
            <a:ext cx="10163492" cy="4195633"/>
          </a:xfrm>
        </p:spPr>
        <p:txBody>
          <a:bodyPr/>
          <a:lstStyle/>
          <a:p>
            <a:r>
              <a:rPr lang="tr-TR" dirty="0"/>
              <a:t>• Okuldan kaçma, okuldaki kuralları çiğneme </a:t>
            </a:r>
            <a:endParaRPr lang="tr-TR" dirty="0" smtClean="0"/>
          </a:p>
          <a:p>
            <a:r>
              <a:rPr lang="tr-TR" dirty="0" smtClean="0"/>
              <a:t>• </a:t>
            </a:r>
            <a:r>
              <a:rPr lang="tr-TR" dirty="0"/>
              <a:t>Öğretmenlere karşı gelme </a:t>
            </a:r>
            <a:endParaRPr lang="tr-TR" dirty="0" smtClean="0"/>
          </a:p>
          <a:p>
            <a:r>
              <a:rPr lang="tr-TR" dirty="0" smtClean="0"/>
              <a:t>• </a:t>
            </a:r>
            <a:r>
              <a:rPr lang="tr-TR" dirty="0"/>
              <a:t>Okula karşı ilgisizlik, akademik başarıda düşüş </a:t>
            </a:r>
            <a:endParaRPr lang="tr-TR" dirty="0" smtClean="0"/>
          </a:p>
          <a:p>
            <a:r>
              <a:rPr lang="tr-TR" dirty="0" smtClean="0"/>
              <a:t>• </a:t>
            </a:r>
            <a:r>
              <a:rPr lang="tr-TR" dirty="0"/>
              <a:t>Aileye veya öğretmene yönelik saldırgan ve şiddet içerikli davranışlar gösterme </a:t>
            </a:r>
            <a:endParaRPr lang="tr-TR" dirty="0" smtClean="0"/>
          </a:p>
          <a:p>
            <a:r>
              <a:rPr lang="tr-TR" dirty="0" smtClean="0"/>
              <a:t>• </a:t>
            </a:r>
            <a:r>
              <a:rPr lang="tr-TR" dirty="0"/>
              <a:t>Yetersiz sosyal beceriler, soyutlanma ve yalnız kalma </a:t>
            </a:r>
            <a:endParaRPr lang="tr-TR" dirty="0" smtClean="0"/>
          </a:p>
          <a:p>
            <a:r>
              <a:rPr lang="tr-TR" dirty="0" smtClean="0"/>
              <a:t>• </a:t>
            </a:r>
            <a:r>
              <a:rPr lang="tr-TR" dirty="0"/>
              <a:t>Erken yaşta alkol, sigara ve madde kullanımı </a:t>
            </a:r>
            <a:endParaRPr lang="tr-TR" dirty="0" smtClean="0"/>
          </a:p>
          <a:p>
            <a:r>
              <a:rPr lang="tr-TR" dirty="0" smtClean="0"/>
              <a:t>• </a:t>
            </a:r>
            <a:r>
              <a:rPr lang="tr-TR" dirty="0"/>
              <a:t>Yetişkinlik döneminde: Suç ve şiddet olaylarına karışma, aile içi şiddet gösterme, riskli davranışlarda bulunma, madde kullanımı ve psikiyatrik hastalık riski</a:t>
            </a:r>
          </a:p>
        </p:txBody>
      </p:sp>
    </p:spTree>
    <p:extLst>
      <p:ext uri="{BB962C8B-B14F-4D97-AF65-F5344CB8AC3E}">
        <p14:creationId xmlns:p14="http://schemas.microsoft.com/office/powerpoint/2010/main" val="3818118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Zorbalığının Sonuçları – Zorbalığa Maruz Kalanlar</a:t>
            </a:r>
          </a:p>
        </p:txBody>
      </p:sp>
      <p:sp>
        <p:nvSpPr>
          <p:cNvPr id="3" name="İçerik Yer Tutucusu 2"/>
          <p:cNvSpPr>
            <a:spLocks noGrp="1"/>
          </p:cNvSpPr>
          <p:nvPr>
            <p:ph idx="1"/>
          </p:nvPr>
        </p:nvSpPr>
        <p:spPr>
          <a:xfrm>
            <a:off x="705394" y="1698171"/>
            <a:ext cx="10799218" cy="5024846"/>
          </a:xfrm>
        </p:spPr>
        <p:txBody>
          <a:bodyPr>
            <a:normAutofit/>
          </a:bodyPr>
          <a:lstStyle/>
          <a:p>
            <a:r>
              <a:rPr lang="tr-TR" dirty="0"/>
              <a:t>• </a:t>
            </a:r>
            <a:r>
              <a:rPr lang="tr-TR" dirty="0" smtClean="0"/>
              <a:t>Kendisini </a:t>
            </a:r>
            <a:r>
              <a:rPr lang="tr-TR" dirty="0"/>
              <a:t>değersiz ve mutsuz hissetme </a:t>
            </a:r>
            <a:endParaRPr lang="tr-TR" dirty="0" smtClean="0"/>
          </a:p>
          <a:p>
            <a:r>
              <a:rPr lang="tr-TR" dirty="0" smtClean="0"/>
              <a:t>• </a:t>
            </a:r>
            <a:r>
              <a:rPr lang="tr-TR" dirty="0"/>
              <a:t>Kızgınlık, çaresizlik ve yalnızlık </a:t>
            </a:r>
            <a:endParaRPr lang="tr-TR" dirty="0" smtClean="0"/>
          </a:p>
          <a:p>
            <a:r>
              <a:rPr lang="tr-TR" dirty="0" smtClean="0"/>
              <a:t>• </a:t>
            </a:r>
            <a:r>
              <a:rPr lang="tr-TR" dirty="0"/>
              <a:t>Uyku problemleri </a:t>
            </a:r>
            <a:endParaRPr lang="tr-TR" dirty="0" smtClean="0"/>
          </a:p>
          <a:p>
            <a:r>
              <a:rPr lang="tr-TR" dirty="0" smtClean="0"/>
              <a:t>• </a:t>
            </a:r>
            <a:r>
              <a:rPr lang="tr-TR" dirty="0"/>
              <a:t>Fiziksel belirtiler (karın ağrısı, baş ağrısı, mide bulantısı</a:t>
            </a:r>
            <a:r>
              <a:rPr lang="tr-TR" dirty="0" smtClean="0"/>
              <a:t>)</a:t>
            </a:r>
          </a:p>
          <a:p>
            <a:r>
              <a:rPr lang="tr-TR" dirty="0" smtClean="0"/>
              <a:t> </a:t>
            </a:r>
            <a:r>
              <a:rPr lang="tr-TR" dirty="0"/>
              <a:t>• Okula karşı isteksizlik, okuldan uzaklaşma, okulda kendini güvensiz hissetme, akademik başarıda düşüş, konsantrasyon problemleri, okul veya sınıf değişikliği </a:t>
            </a:r>
            <a:endParaRPr lang="tr-TR" dirty="0" smtClean="0"/>
          </a:p>
          <a:p>
            <a:r>
              <a:rPr lang="tr-TR" dirty="0" smtClean="0"/>
              <a:t>• </a:t>
            </a:r>
            <a:r>
              <a:rPr lang="tr-TR" dirty="0"/>
              <a:t>Düşük benlik saygısı </a:t>
            </a:r>
            <a:endParaRPr lang="tr-TR" dirty="0" smtClean="0"/>
          </a:p>
          <a:p>
            <a:r>
              <a:rPr lang="tr-TR" dirty="0" smtClean="0"/>
              <a:t>• </a:t>
            </a:r>
            <a:r>
              <a:rPr lang="tr-TR" dirty="0"/>
              <a:t>Depresyon ve kaygı </a:t>
            </a:r>
            <a:endParaRPr lang="tr-TR" dirty="0" smtClean="0"/>
          </a:p>
          <a:p>
            <a:r>
              <a:rPr lang="tr-TR" dirty="0" smtClean="0"/>
              <a:t>• </a:t>
            </a:r>
            <a:r>
              <a:rPr lang="tr-TR" dirty="0"/>
              <a:t>Kendine zarar verme düşünceleri ve girişimi </a:t>
            </a:r>
            <a:endParaRPr lang="tr-TR" dirty="0" smtClean="0"/>
          </a:p>
          <a:p>
            <a:r>
              <a:rPr lang="tr-TR" dirty="0" smtClean="0"/>
              <a:t>• </a:t>
            </a:r>
            <a:r>
              <a:rPr lang="tr-TR" dirty="0"/>
              <a:t>Yetişkinlik döneminde: düşük benlik saygısı, depresyon ve kaygı problemleri, romantik ilişkilerde problem yaşama riski</a:t>
            </a:r>
          </a:p>
        </p:txBody>
      </p:sp>
    </p:spTree>
    <p:extLst>
      <p:ext uri="{BB962C8B-B14F-4D97-AF65-F5344CB8AC3E}">
        <p14:creationId xmlns:p14="http://schemas.microsoft.com/office/powerpoint/2010/main" val="3358069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tx1"/>
                </a:solidFill>
              </a:rPr>
              <a:t>Akran Zorbalığının Sonuçları – Zorbalığa Maruz Kalanlar</a:t>
            </a:r>
          </a:p>
        </p:txBody>
      </p:sp>
      <p:sp>
        <p:nvSpPr>
          <p:cNvPr id="3" name="İçerik Yer Tutucusu 2"/>
          <p:cNvSpPr>
            <a:spLocks noGrp="1"/>
          </p:cNvSpPr>
          <p:nvPr>
            <p:ph idx="1"/>
          </p:nvPr>
        </p:nvSpPr>
        <p:spPr>
          <a:xfrm>
            <a:off x="618309" y="1905001"/>
            <a:ext cx="10886303" cy="4852850"/>
          </a:xfrm>
        </p:spPr>
        <p:txBody>
          <a:bodyPr>
            <a:normAutofit/>
          </a:bodyPr>
          <a:lstStyle/>
          <a:p>
            <a:r>
              <a:rPr lang="tr-TR" dirty="0" smtClean="0"/>
              <a:t>• </a:t>
            </a:r>
            <a:r>
              <a:rPr lang="tr-TR" dirty="0"/>
              <a:t>Kendisini değersiz ve mutsuz hissetme </a:t>
            </a:r>
            <a:endParaRPr lang="tr-TR" dirty="0" smtClean="0"/>
          </a:p>
          <a:p>
            <a:r>
              <a:rPr lang="tr-TR" dirty="0" smtClean="0"/>
              <a:t>• </a:t>
            </a:r>
            <a:r>
              <a:rPr lang="tr-TR" dirty="0"/>
              <a:t>Kızgınlık, çaresizlik ve yalnızlık </a:t>
            </a:r>
            <a:endParaRPr lang="tr-TR" dirty="0" smtClean="0"/>
          </a:p>
          <a:p>
            <a:r>
              <a:rPr lang="tr-TR" dirty="0" smtClean="0"/>
              <a:t>• </a:t>
            </a:r>
            <a:r>
              <a:rPr lang="tr-TR" dirty="0"/>
              <a:t>Uyku problemleri </a:t>
            </a:r>
            <a:endParaRPr lang="tr-TR" dirty="0" smtClean="0"/>
          </a:p>
          <a:p>
            <a:r>
              <a:rPr lang="tr-TR" dirty="0" smtClean="0"/>
              <a:t>• </a:t>
            </a:r>
            <a:r>
              <a:rPr lang="tr-TR" dirty="0"/>
              <a:t>Fiziksel belirtiler (karın ağrısı, baş ağrısı, mide bulantısı) </a:t>
            </a:r>
            <a:endParaRPr lang="tr-TR" dirty="0" smtClean="0"/>
          </a:p>
          <a:p>
            <a:r>
              <a:rPr lang="tr-TR" dirty="0" smtClean="0"/>
              <a:t>• </a:t>
            </a:r>
            <a:r>
              <a:rPr lang="tr-TR" dirty="0"/>
              <a:t>Okula karşı isteksizlik, okuldan uzaklaşma, okulda kendini güvensiz hissetme, akademik başarıda düşüş, konsantrasyon problemleri, okul veya sınıf değişikliği </a:t>
            </a:r>
            <a:endParaRPr lang="tr-TR" dirty="0" smtClean="0"/>
          </a:p>
          <a:p>
            <a:r>
              <a:rPr lang="tr-TR" dirty="0" smtClean="0"/>
              <a:t>• </a:t>
            </a:r>
            <a:r>
              <a:rPr lang="tr-TR" dirty="0"/>
              <a:t>Düşük benlik saygısı </a:t>
            </a:r>
            <a:endParaRPr lang="tr-TR" dirty="0" smtClean="0"/>
          </a:p>
          <a:p>
            <a:r>
              <a:rPr lang="tr-TR" dirty="0" smtClean="0"/>
              <a:t>• </a:t>
            </a:r>
            <a:r>
              <a:rPr lang="tr-TR" dirty="0"/>
              <a:t>Depresyon ve kaygı </a:t>
            </a:r>
            <a:endParaRPr lang="tr-TR" dirty="0" smtClean="0"/>
          </a:p>
          <a:p>
            <a:r>
              <a:rPr lang="tr-TR" dirty="0" smtClean="0"/>
              <a:t>• </a:t>
            </a:r>
            <a:r>
              <a:rPr lang="tr-TR" dirty="0"/>
              <a:t>Kendine zarar verme düşünceleri ve girişimi </a:t>
            </a:r>
            <a:endParaRPr lang="tr-TR" dirty="0" smtClean="0"/>
          </a:p>
          <a:p>
            <a:r>
              <a:rPr lang="tr-TR" dirty="0" smtClean="0"/>
              <a:t>• </a:t>
            </a:r>
            <a:r>
              <a:rPr lang="tr-TR" dirty="0"/>
              <a:t>Yetişkinlik döneminde: düşük benlik saygısı, depresyon ve kaygı problemleri, romantik ilişkilerde problem yaşama riski </a:t>
            </a:r>
          </a:p>
        </p:txBody>
      </p:sp>
    </p:spTree>
    <p:extLst>
      <p:ext uri="{BB962C8B-B14F-4D97-AF65-F5344CB8AC3E}">
        <p14:creationId xmlns:p14="http://schemas.microsoft.com/office/powerpoint/2010/main" val="158981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Akran Zorbalığının Sonuçları – Zorbalık Yapan ve Zorbalığa Maruz Kalanlar</a:t>
            </a:r>
          </a:p>
        </p:txBody>
      </p:sp>
      <p:sp>
        <p:nvSpPr>
          <p:cNvPr id="3" name="İçerik Yer Tutucusu 2"/>
          <p:cNvSpPr>
            <a:spLocks noGrp="1"/>
          </p:cNvSpPr>
          <p:nvPr>
            <p:ph idx="1"/>
          </p:nvPr>
        </p:nvSpPr>
        <p:spPr/>
        <p:txBody>
          <a:bodyPr/>
          <a:lstStyle/>
          <a:p>
            <a:r>
              <a:rPr lang="tr-TR" dirty="0"/>
              <a:t>• Yüksek düzeyde saldırgan davranışlar </a:t>
            </a:r>
            <a:endParaRPr lang="tr-TR" dirty="0" smtClean="0"/>
          </a:p>
          <a:p>
            <a:r>
              <a:rPr lang="tr-TR" dirty="0" smtClean="0"/>
              <a:t>• </a:t>
            </a:r>
            <a:r>
              <a:rPr lang="tr-TR" dirty="0"/>
              <a:t>Depresyon ve kaygı </a:t>
            </a:r>
            <a:endParaRPr lang="tr-TR" dirty="0" smtClean="0"/>
          </a:p>
          <a:p>
            <a:r>
              <a:rPr lang="tr-TR" dirty="0" smtClean="0"/>
              <a:t>• </a:t>
            </a:r>
            <a:r>
              <a:rPr lang="tr-TR" dirty="0"/>
              <a:t>Duygusal stres </a:t>
            </a:r>
            <a:endParaRPr lang="tr-TR" dirty="0" smtClean="0"/>
          </a:p>
          <a:p>
            <a:r>
              <a:rPr lang="tr-TR" dirty="0" smtClean="0"/>
              <a:t>• </a:t>
            </a:r>
            <a:r>
              <a:rPr lang="tr-TR" dirty="0"/>
              <a:t>Düşük benlik saygısı </a:t>
            </a:r>
            <a:endParaRPr lang="tr-TR" dirty="0" smtClean="0"/>
          </a:p>
          <a:p>
            <a:r>
              <a:rPr lang="tr-TR" dirty="0" smtClean="0"/>
              <a:t>• </a:t>
            </a:r>
            <a:r>
              <a:rPr lang="tr-TR" dirty="0"/>
              <a:t>Arkadaşlık ilişkilerinde problemler </a:t>
            </a:r>
            <a:endParaRPr lang="tr-TR" dirty="0" smtClean="0"/>
          </a:p>
          <a:p>
            <a:r>
              <a:rPr lang="tr-TR" dirty="0" smtClean="0"/>
              <a:t>• </a:t>
            </a:r>
            <a:r>
              <a:rPr lang="tr-TR" dirty="0"/>
              <a:t>Dışlanma</a:t>
            </a:r>
          </a:p>
        </p:txBody>
      </p:sp>
    </p:spTree>
    <p:extLst>
      <p:ext uri="{BB962C8B-B14F-4D97-AF65-F5344CB8AC3E}">
        <p14:creationId xmlns:p14="http://schemas.microsoft.com/office/powerpoint/2010/main" val="270614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Akran Zorbalığının Sonuçları - </a:t>
            </a:r>
            <a:r>
              <a:rPr lang="tr-TR" dirty="0" smtClean="0"/>
              <a:t>İzleyiciler</a:t>
            </a:r>
            <a:endParaRPr lang="tr-TR" dirty="0"/>
          </a:p>
        </p:txBody>
      </p:sp>
      <p:sp>
        <p:nvSpPr>
          <p:cNvPr id="3" name="İçerik Yer Tutucusu 2"/>
          <p:cNvSpPr>
            <a:spLocks noGrp="1"/>
          </p:cNvSpPr>
          <p:nvPr>
            <p:ph idx="1"/>
          </p:nvPr>
        </p:nvSpPr>
        <p:spPr/>
        <p:txBody>
          <a:bodyPr/>
          <a:lstStyle/>
          <a:p>
            <a:r>
              <a:rPr lang="tr-TR" dirty="0"/>
              <a:t>Benim de başıma gelebilir düşüncesi </a:t>
            </a:r>
            <a:endParaRPr lang="tr-TR" dirty="0" smtClean="0"/>
          </a:p>
          <a:p>
            <a:r>
              <a:rPr lang="tr-TR" dirty="0" smtClean="0"/>
              <a:t>• </a:t>
            </a:r>
            <a:r>
              <a:rPr lang="tr-TR" dirty="0"/>
              <a:t>Kendini savunmak için sürekli tetikte olma hissi </a:t>
            </a:r>
            <a:endParaRPr lang="tr-TR" dirty="0" smtClean="0"/>
          </a:p>
          <a:p>
            <a:r>
              <a:rPr lang="tr-TR" dirty="0" smtClean="0"/>
              <a:t>• </a:t>
            </a:r>
            <a:r>
              <a:rPr lang="tr-TR" dirty="0"/>
              <a:t>Zorbalığa maruz kalan öğrenciye yardım edemediği için suçluluk duyma veya güçsüz hissetme </a:t>
            </a:r>
            <a:endParaRPr lang="tr-TR" dirty="0" smtClean="0"/>
          </a:p>
          <a:p>
            <a:r>
              <a:rPr lang="tr-TR" dirty="0" smtClean="0"/>
              <a:t>• </a:t>
            </a:r>
            <a:r>
              <a:rPr lang="tr-TR" dirty="0"/>
              <a:t>Zorbalık olaylarına katılması için baskı hissetme </a:t>
            </a:r>
            <a:endParaRPr lang="tr-TR" dirty="0" smtClean="0"/>
          </a:p>
          <a:p>
            <a:r>
              <a:rPr lang="tr-TR" dirty="0" smtClean="0"/>
              <a:t>• </a:t>
            </a:r>
            <a:r>
              <a:rPr lang="tr-TR" dirty="0"/>
              <a:t>Mutsuzluk, üzüntü, umutsuzluk </a:t>
            </a:r>
            <a:endParaRPr lang="tr-TR" dirty="0" smtClean="0"/>
          </a:p>
          <a:p>
            <a:r>
              <a:rPr lang="tr-TR" dirty="0" smtClean="0"/>
              <a:t>• </a:t>
            </a:r>
            <a:r>
              <a:rPr lang="tr-TR" dirty="0"/>
              <a:t>Korku, kaygı, endişe, tedirginlik </a:t>
            </a:r>
            <a:endParaRPr lang="tr-TR" dirty="0" smtClean="0"/>
          </a:p>
          <a:p>
            <a:r>
              <a:rPr lang="tr-TR" dirty="0" smtClean="0"/>
              <a:t>• </a:t>
            </a:r>
            <a:r>
              <a:rPr lang="tr-TR" dirty="0"/>
              <a:t>Okulu sevmeme, okuldan uzaklaşma ve okulda kendini güvende hissetmeme</a:t>
            </a:r>
          </a:p>
        </p:txBody>
      </p:sp>
    </p:spTree>
    <p:extLst>
      <p:ext uri="{BB962C8B-B14F-4D97-AF65-F5344CB8AC3E}">
        <p14:creationId xmlns:p14="http://schemas.microsoft.com/office/powerpoint/2010/main" val="2786157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Akran Zorbalığı ile İlişkili </a:t>
            </a:r>
            <a:r>
              <a:rPr lang="tr-TR" b="1" dirty="0" smtClean="0">
                <a:solidFill>
                  <a:srgbClr val="FF0000"/>
                </a:solidFill>
              </a:rPr>
              <a:t>Faktörler</a:t>
            </a:r>
            <a:endParaRPr lang="tr-TR" b="1" dirty="0">
              <a:solidFill>
                <a:srgbClr val="FF0000"/>
              </a:solidFill>
            </a:endParaRPr>
          </a:p>
        </p:txBody>
      </p:sp>
      <p:sp>
        <p:nvSpPr>
          <p:cNvPr id="3" name="İçerik Yer Tutucusu 2"/>
          <p:cNvSpPr>
            <a:spLocks noGrp="1"/>
          </p:cNvSpPr>
          <p:nvPr>
            <p:ph idx="1"/>
          </p:nvPr>
        </p:nvSpPr>
        <p:spPr/>
        <p:txBody>
          <a:bodyPr/>
          <a:lstStyle/>
          <a:p>
            <a:r>
              <a:rPr lang="tr-TR" dirty="0"/>
              <a:t>• </a:t>
            </a:r>
            <a:r>
              <a:rPr lang="tr-TR" dirty="0" smtClean="0"/>
              <a:t>Bireysel </a:t>
            </a:r>
            <a:r>
              <a:rPr lang="tr-TR" dirty="0"/>
              <a:t>Özellikler </a:t>
            </a:r>
            <a:endParaRPr lang="tr-TR" dirty="0" smtClean="0"/>
          </a:p>
          <a:p>
            <a:endParaRPr lang="tr-TR" dirty="0" smtClean="0"/>
          </a:p>
          <a:p>
            <a:r>
              <a:rPr lang="tr-TR" dirty="0" smtClean="0"/>
              <a:t>• </a:t>
            </a:r>
            <a:r>
              <a:rPr lang="tr-TR" dirty="0"/>
              <a:t>Aileye İlişkin Özellikler </a:t>
            </a:r>
            <a:endParaRPr lang="tr-TR" dirty="0" smtClean="0"/>
          </a:p>
          <a:p>
            <a:endParaRPr lang="tr-TR" dirty="0" smtClean="0"/>
          </a:p>
          <a:p>
            <a:r>
              <a:rPr lang="tr-TR" dirty="0" smtClean="0"/>
              <a:t>• </a:t>
            </a:r>
            <a:r>
              <a:rPr lang="tr-TR" dirty="0"/>
              <a:t>Okula İlişkin </a:t>
            </a:r>
            <a:r>
              <a:rPr lang="tr-TR" dirty="0" smtClean="0"/>
              <a:t>Özellikler</a:t>
            </a:r>
          </a:p>
          <a:p>
            <a:endParaRPr lang="tr-TR" dirty="0" smtClean="0"/>
          </a:p>
          <a:p>
            <a:r>
              <a:rPr lang="tr-TR" dirty="0" smtClean="0"/>
              <a:t> </a:t>
            </a:r>
            <a:r>
              <a:rPr lang="tr-TR" dirty="0"/>
              <a:t>• Çevresel </a:t>
            </a:r>
            <a:r>
              <a:rPr lang="tr-TR" dirty="0" smtClean="0"/>
              <a:t>Özellikler</a:t>
            </a:r>
            <a:endParaRPr lang="tr-TR" dirty="0"/>
          </a:p>
        </p:txBody>
      </p:sp>
    </p:spTree>
    <p:extLst>
      <p:ext uri="{BB962C8B-B14F-4D97-AF65-F5344CB8AC3E}">
        <p14:creationId xmlns:p14="http://schemas.microsoft.com/office/powerpoint/2010/main" val="1296268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Aileye İlişkin </a:t>
            </a:r>
            <a:r>
              <a:rPr lang="tr-TR" b="1" dirty="0" smtClean="0"/>
              <a:t>Özellikler</a:t>
            </a:r>
            <a:r>
              <a:rPr lang="tr-TR" dirty="0" smtClean="0"/>
              <a:t/>
            </a:r>
            <a:br>
              <a:rPr lang="tr-TR" dirty="0" smtClean="0"/>
            </a:br>
            <a:r>
              <a:rPr lang="tr-TR" dirty="0"/>
              <a:t>Zorbalık yapan çocukların aileleri? </a:t>
            </a:r>
            <a:br>
              <a:rPr lang="tr-TR" dirty="0"/>
            </a:br>
            <a:endParaRPr lang="tr-TR" dirty="0"/>
          </a:p>
        </p:txBody>
      </p:sp>
      <p:sp>
        <p:nvSpPr>
          <p:cNvPr id="3" name="İçerik Yer Tutucusu 2"/>
          <p:cNvSpPr>
            <a:spLocks noGrp="1"/>
          </p:cNvSpPr>
          <p:nvPr>
            <p:ph idx="1"/>
          </p:nvPr>
        </p:nvSpPr>
        <p:spPr/>
        <p:txBody>
          <a:bodyPr/>
          <a:lstStyle/>
          <a:p>
            <a:r>
              <a:rPr lang="tr-TR" dirty="0" smtClean="0"/>
              <a:t>• </a:t>
            </a:r>
            <a:r>
              <a:rPr lang="tr-TR" dirty="0"/>
              <a:t>İlgi, sevgi ve sıcaklıktan yoksun bir aile ortamı </a:t>
            </a:r>
            <a:endParaRPr lang="tr-TR" dirty="0" smtClean="0"/>
          </a:p>
          <a:p>
            <a:r>
              <a:rPr lang="tr-TR" dirty="0" smtClean="0"/>
              <a:t>• </a:t>
            </a:r>
            <a:r>
              <a:rPr lang="tr-TR" dirty="0"/>
              <a:t>Fiziksel veya duygusal istismar uygulayan ebeveynler </a:t>
            </a:r>
            <a:endParaRPr lang="tr-TR" dirty="0" smtClean="0"/>
          </a:p>
          <a:p>
            <a:r>
              <a:rPr lang="tr-TR" dirty="0" smtClean="0"/>
              <a:t>• </a:t>
            </a:r>
            <a:r>
              <a:rPr lang="tr-TR" dirty="0"/>
              <a:t>Saldırgan davranışları hoşgörü ile karşılayan ebeveynler </a:t>
            </a:r>
            <a:endParaRPr lang="tr-TR" dirty="0" smtClean="0"/>
          </a:p>
          <a:p>
            <a:r>
              <a:rPr lang="tr-TR" dirty="0" smtClean="0"/>
              <a:t>• </a:t>
            </a:r>
            <a:r>
              <a:rPr lang="tr-TR" dirty="0"/>
              <a:t>Problem çözümünde fiziksel güç kullanan ebeveynler </a:t>
            </a:r>
            <a:endParaRPr lang="tr-TR" dirty="0" smtClean="0"/>
          </a:p>
          <a:p>
            <a:r>
              <a:rPr lang="tr-TR" dirty="0" smtClean="0"/>
              <a:t>• </a:t>
            </a:r>
            <a:r>
              <a:rPr lang="tr-TR" dirty="0"/>
              <a:t>Kardeşleri tarafından zorbalığa uğrayan veya kardeşlerine zorbalık yapan çocuklar </a:t>
            </a:r>
            <a:endParaRPr lang="tr-TR" dirty="0" smtClean="0"/>
          </a:p>
          <a:p>
            <a:r>
              <a:rPr lang="tr-TR" dirty="0" smtClean="0"/>
              <a:t>• </a:t>
            </a:r>
            <a:r>
              <a:rPr lang="tr-TR" dirty="0"/>
              <a:t>Farklı aile yapısı (tek ebeveynli) </a:t>
            </a:r>
            <a:endParaRPr lang="tr-TR" dirty="0" smtClean="0"/>
          </a:p>
          <a:p>
            <a:r>
              <a:rPr lang="tr-TR" dirty="0" smtClean="0"/>
              <a:t>• </a:t>
            </a:r>
            <a:r>
              <a:rPr lang="tr-TR" dirty="0"/>
              <a:t>Ev ortamında saldırgan davranışları öğrenen çocukların bunu okulda da arkadaş ve öğretmenlerine karşı uyguladıkları tespit edilmiştir.</a:t>
            </a:r>
          </a:p>
        </p:txBody>
      </p:sp>
    </p:spTree>
    <p:extLst>
      <p:ext uri="{BB962C8B-B14F-4D97-AF65-F5344CB8AC3E}">
        <p14:creationId xmlns:p14="http://schemas.microsoft.com/office/powerpoint/2010/main" val="1950300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2081" y="478971"/>
            <a:ext cx="10102532" cy="1426029"/>
          </a:xfrm>
        </p:spPr>
        <p:txBody>
          <a:bodyPr/>
          <a:lstStyle/>
          <a:p>
            <a:pPr algn="ctr"/>
            <a:r>
              <a:rPr lang="tr-TR" b="1" dirty="0">
                <a:solidFill>
                  <a:srgbClr val="FF0000"/>
                </a:solidFill>
              </a:rPr>
              <a:t>Çocuk ve Ergenlerin Bireysel </a:t>
            </a:r>
            <a:r>
              <a:rPr lang="tr-TR" b="1" dirty="0" smtClean="0">
                <a:solidFill>
                  <a:srgbClr val="FF0000"/>
                </a:solidFill>
              </a:rPr>
              <a:t>Özellikleri</a:t>
            </a:r>
            <a:endParaRPr lang="tr-TR"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3361508" y="1515767"/>
            <a:ext cx="4907666" cy="5031130"/>
          </a:xfrm>
          <a:prstGeom prst="rect">
            <a:avLst/>
          </a:prstGeom>
        </p:spPr>
      </p:pic>
    </p:spTree>
    <p:extLst>
      <p:ext uri="{BB962C8B-B14F-4D97-AF65-F5344CB8AC3E}">
        <p14:creationId xmlns:p14="http://schemas.microsoft.com/office/powerpoint/2010/main" val="2793207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Aileye İlişkin Özellikler</a:t>
            </a:r>
          </a:p>
        </p:txBody>
      </p:sp>
      <p:sp>
        <p:nvSpPr>
          <p:cNvPr id="3" name="İçerik Yer Tutucusu 2"/>
          <p:cNvSpPr>
            <a:spLocks noGrp="1"/>
          </p:cNvSpPr>
          <p:nvPr>
            <p:ph idx="1"/>
          </p:nvPr>
        </p:nvSpPr>
        <p:spPr/>
        <p:txBody>
          <a:bodyPr>
            <a:normAutofit lnSpcReduction="10000"/>
          </a:bodyPr>
          <a:lstStyle/>
          <a:p>
            <a:pPr marL="0" indent="0">
              <a:buNone/>
            </a:pPr>
            <a:r>
              <a:rPr lang="tr-TR" dirty="0" smtClean="0"/>
              <a:t> </a:t>
            </a:r>
            <a:r>
              <a:rPr lang="tr-TR" sz="3200" b="1" dirty="0">
                <a:solidFill>
                  <a:srgbClr val="FF0000"/>
                </a:solidFill>
              </a:rPr>
              <a:t>Zorbalık yapan çocukların aileleri? </a:t>
            </a:r>
            <a:endParaRPr lang="tr-TR" sz="3200" b="1" dirty="0" smtClean="0">
              <a:solidFill>
                <a:srgbClr val="FF0000"/>
              </a:solidFill>
            </a:endParaRPr>
          </a:p>
          <a:p>
            <a:r>
              <a:rPr lang="tr-TR" dirty="0" smtClean="0"/>
              <a:t>• </a:t>
            </a:r>
            <a:r>
              <a:rPr lang="tr-TR" dirty="0"/>
              <a:t>İlgi, sevgi ve sıcaklıktan yoksun bir aile ortamı </a:t>
            </a:r>
            <a:endParaRPr lang="tr-TR" dirty="0" smtClean="0"/>
          </a:p>
          <a:p>
            <a:r>
              <a:rPr lang="tr-TR" dirty="0" smtClean="0"/>
              <a:t>• </a:t>
            </a:r>
            <a:r>
              <a:rPr lang="tr-TR" dirty="0"/>
              <a:t>Fiziksel veya duygusal istismar uygulayan ebeveynler </a:t>
            </a:r>
            <a:endParaRPr lang="tr-TR" dirty="0" smtClean="0"/>
          </a:p>
          <a:p>
            <a:r>
              <a:rPr lang="tr-TR" dirty="0" smtClean="0"/>
              <a:t>• </a:t>
            </a:r>
            <a:r>
              <a:rPr lang="tr-TR" dirty="0"/>
              <a:t>Saldırgan davranışları hoşgörü ile karşılayan ebeveynler </a:t>
            </a:r>
            <a:endParaRPr lang="tr-TR" dirty="0" smtClean="0"/>
          </a:p>
          <a:p>
            <a:r>
              <a:rPr lang="tr-TR" dirty="0" smtClean="0"/>
              <a:t>• </a:t>
            </a:r>
            <a:r>
              <a:rPr lang="tr-TR" dirty="0"/>
              <a:t>Problem çözümünde fiziksel güç kullanan ebeveynler </a:t>
            </a:r>
            <a:endParaRPr lang="tr-TR" dirty="0" smtClean="0"/>
          </a:p>
          <a:p>
            <a:r>
              <a:rPr lang="tr-TR" dirty="0" smtClean="0"/>
              <a:t>• </a:t>
            </a:r>
            <a:r>
              <a:rPr lang="tr-TR" dirty="0"/>
              <a:t>Kardeşleri tarafından zorbalığa uğrayan veya kardeşlerine zorbalık yapan çocuklar </a:t>
            </a:r>
            <a:endParaRPr lang="tr-TR" dirty="0" smtClean="0"/>
          </a:p>
          <a:p>
            <a:r>
              <a:rPr lang="tr-TR" dirty="0" smtClean="0"/>
              <a:t>• </a:t>
            </a:r>
            <a:r>
              <a:rPr lang="tr-TR" dirty="0"/>
              <a:t>Farklı aile yapısı (tek ebeveynli) </a:t>
            </a:r>
            <a:endParaRPr lang="tr-TR" dirty="0" smtClean="0"/>
          </a:p>
          <a:p>
            <a:r>
              <a:rPr lang="tr-TR" dirty="0" smtClean="0"/>
              <a:t>• </a:t>
            </a:r>
            <a:r>
              <a:rPr lang="tr-TR" dirty="0"/>
              <a:t>Ev ortamında saldırgan davranışları öğrenen çocukların bunu okulda da arkadaş ve öğretmenlerine karşı uyguladıkları tespit edilmiştir.</a:t>
            </a:r>
          </a:p>
        </p:txBody>
      </p:sp>
    </p:spTree>
    <p:extLst>
      <p:ext uri="{BB962C8B-B14F-4D97-AF65-F5344CB8AC3E}">
        <p14:creationId xmlns:p14="http://schemas.microsoft.com/office/powerpoint/2010/main" val="229356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3694" y="591774"/>
            <a:ext cx="9963150" cy="5953125"/>
          </a:xfrm>
          <a:prstGeom prst="rect">
            <a:avLst/>
          </a:prstGeom>
        </p:spPr>
      </p:pic>
    </p:spTree>
    <p:extLst>
      <p:ext uri="{BB962C8B-B14F-4D97-AF65-F5344CB8AC3E}">
        <p14:creationId xmlns:p14="http://schemas.microsoft.com/office/powerpoint/2010/main" val="4187459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Aileye İlişkin Özellikler</a:t>
            </a:r>
          </a:p>
        </p:txBody>
      </p:sp>
      <p:sp>
        <p:nvSpPr>
          <p:cNvPr id="3" name="İçerik Yer Tutucusu 2"/>
          <p:cNvSpPr>
            <a:spLocks noGrp="1"/>
          </p:cNvSpPr>
          <p:nvPr>
            <p:ph idx="1"/>
          </p:nvPr>
        </p:nvSpPr>
        <p:spPr/>
        <p:txBody>
          <a:bodyPr/>
          <a:lstStyle/>
          <a:p>
            <a:pPr marL="0" indent="0">
              <a:buNone/>
            </a:pPr>
            <a:r>
              <a:rPr lang="tr-TR" dirty="0" smtClean="0"/>
              <a:t> </a:t>
            </a:r>
            <a:r>
              <a:rPr lang="tr-TR" sz="2400" b="1" dirty="0">
                <a:solidFill>
                  <a:srgbClr val="FF0000"/>
                </a:solidFill>
              </a:rPr>
              <a:t>Zorbalığa maruz kalan çocukların aileleri? </a:t>
            </a:r>
            <a:endParaRPr lang="tr-TR" sz="2400" b="1" dirty="0" smtClean="0">
              <a:solidFill>
                <a:srgbClr val="FF0000"/>
              </a:solidFill>
            </a:endParaRPr>
          </a:p>
          <a:p>
            <a:r>
              <a:rPr lang="tr-TR" dirty="0" smtClean="0"/>
              <a:t>• </a:t>
            </a:r>
            <a:r>
              <a:rPr lang="tr-TR" dirty="0"/>
              <a:t>Aşırı koruyucu, kollayıcı ve kontrolcü ebeveynler (çocuklar bağımsızlık ve kendine güven konularında sorunlar yaşayabilirler.) </a:t>
            </a:r>
            <a:endParaRPr lang="tr-TR" dirty="0" smtClean="0"/>
          </a:p>
          <a:p>
            <a:r>
              <a:rPr lang="tr-TR" dirty="0" smtClean="0"/>
              <a:t>• </a:t>
            </a:r>
            <a:r>
              <a:rPr lang="tr-TR" dirty="0"/>
              <a:t>Farklı aile yapısı (tek ebeveynli) </a:t>
            </a:r>
            <a:endParaRPr lang="tr-TR" dirty="0" smtClean="0"/>
          </a:p>
          <a:p>
            <a:r>
              <a:rPr lang="tr-TR" dirty="0" smtClean="0"/>
              <a:t>• </a:t>
            </a:r>
            <a:r>
              <a:rPr lang="tr-TR" b="1" dirty="0">
                <a:solidFill>
                  <a:srgbClr val="FF0000"/>
                </a:solidFill>
              </a:rPr>
              <a:t>Anne ile ilişki</a:t>
            </a:r>
            <a:r>
              <a:rPr lang="tr-TR" dirty="0"/>
              <a:t>: Erkek çocukların anneleri ile çok yakın duygusal ilişki kurma eğilimi, annelerinse çocuklarına yaşından daha küçükmüş gibi davranma eğilimi </a:t>
            </a:r>
            <a:endParaRPr lang="tr-TR" dirty="0" smtClean="0"/>
          </a:p>
          <a:p>
            <a:r>
              <a:rPr lang="tr-TR" dirty="0" smtClean="0"/>
              <a:t>• </a:t>
            </a:r>
            <a:r>
              <a:rPr lang="tr-TR" b="1" dirty="0">
                <a:solidFill>
                  <a:srgbClr val="FF0000"/>
                </a:solidFill>
              </a:rPr>
              <a:t>Baba ile ilişki</a:t>
            </a:r>
            <a:r>
              <a:rPr lang="tr-TR" dirty="0"/>
              <a:t>: Uzak ve mesafeli bir ilişki, babalar genelde ya aşırı eleştirel ya da tamamen ilgisiz </a:t>
            </a:r>
          </a:p>
        </p:txBody>
      </p:sp>
    </p:spTree>
    <p:extLst>
      <p:ext uri="{BB962C8B-B14F-4D97-AF65-F5344CB8AC3E}">
        <p14:creationId xmlns:p14="http://schemas.microsoft.com/office/powerpoint/2010/main" val="3309159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Ebeveynlerin Rol Model Olması</a:t>
            </a:r>
          </a:p>
        </p:txBody>
      </p:sp>
      <p:sp>
        <p:nvSpPr>
          <p:cNvPr id="3" name="İçerik Yer Tutucusu 2"/>
          <p:cNvSpPr>
            <a:spLocks noGrp="1"/>
          </p:cNvSpPr>
          <p:nvPr>
            <p:ph idx="1"/>
          </p:nvPr>
        </p:nvSpPr>
        <p:spPr>
          <a:xfrm>
            <a:off x="783771" y="1793965"/>
            <a:ext cx="10720841" cy="4685211"/>
          </a:xfrm>
        </p:spPr>
        <p:txBody>
          <a:bodyPr/>
          <a:lstStyle/>
          <a:p>
            <a:r>
              <a:rPr lang="tr-TR" dirty="0"/>
              <a:t>Çocuklar çevrelerindeki kişileri </a:t>
            </a:r>
            <a:r>
              <a:rPr lang="tr-TR" b="1" dirty="0">
                <a:solidFill>
                  <a:srgbClr val="FF0000"/>
                </a:solidFill>
              </a:rPr>
              <a:t>gözlemler</a:t>
            </a:r>
            <a:r>
              <a:rPr lang="tr-TR" dirty="0"/>
              <a:t>, onları </a:t>
            </a:r>
            <a:r>
              <a:rPr lang="tr-TR" b="1" dirty="0">
                <a:solidFill>
                  <a:srgbClr val="FF0000"/>
                </a:solidFill>
              </a:rPr>
              <a:t>taklit ederler </a:t>
            </a:r>
            <a:r>
              <a:rPr lang="tr-TR" dirty="0"/>
              <a:t>ve </a:t>
            </a:r>
            <a:r>
              <a:rPr lang="tr-TR" b="1" dirty="0">
                <a:solidFill>
                  <a:srgbClr val="FF0000"/>
                </a:solidFill>
              </a:rPr>
              <a:t>model</a:t>
            </a:r>
            <a:r>
              <a:rPr lang="tr-TR" dirty="0"/>
              <a:t> alırlar. </a:t>
            </a:r>
            <a:endParaRPr lang="tr-TR" dirty="0" smtClean="0"/>
          </a:p>
          <a:p>
            <a:pPr marL="0" indent="0">
              <a:buNone/>
            </a:pPr>
            <a:r>
              <a:rPr lang="tr-TR" dirty="0"/>
              <a:t> </a:t>
            </a:r>
            <a:r>
              <a:rPr lang="tr-TR" dirty="0" smtClean="0"/>
              <a:t>   </a:t>
            </a:r>
            <a:r>
              <a:rPr lang="tr-TR" dirty="0"/>
              <a:t>Eğer çocuklar davranışın sonunda </a:t>
            </a:r>
            <a:r>
              <a:rPr lang="tr-TR" b="1" dirty="0">
                <a:solidFill>
                  <a:srgbClr val="FF0000"/>
                </a:solidFill>
              </a:rPr>
              <a:t>ödül alırsa </a:t>
            </a:r>
            <a:r>
              <a:rPr lang="tr-TR" dirty="0"/>
              <a:t>davranışı tekrarlama olasılığı artar, eğer </a:t>
            </a:r>
            <a:r>
              <a:rPr lang="tr-TR" b="1" dirty="0" err="1">
                <a:solidFill>
                  <a:srgbClr val="FF0000"/>
                </a:solidFill>
              </a:rPr>
              <a:t>pekiştireç</a:t>
            </a:r>
            <a:r>
              <a:rPr lang="tr-TR" b="1" dirty="0">
                <a:solidFill>
                  <a:srgbClr val="FF0000"/>
                </a:solidFill>
              </a:rPr>
              <a:t> almazsa </a:t>
            </a:r>
            <a:r>
              <a:rPr lang="tr-TR" dirty="0"/>
              <a:t>davranışı tekrarlama olasılığı azalır. </a:t>
            </a:r>
            <a:endParaRPr lang="tr-TR" dirty="0" smtClean="0"/>
          </a:p>
          <a:p>
            <a:pPr marL="0" indent="0">
              <a:buNone/>
            </a:pPr>
            <a:r>
              <a:rPr lang="tr-TR" dirty="0" smtClean="0"/>
              <a:t> </a:t>
            </a:r>
            <a:r>
              <a:rPr lang="tr-TR" dirty="0"/>
              <a:t>Örneğin, bir çocuk ebeveynlerine okulda arkadaşının kendisine vurduğunu ve onun da arkadaşına yumruk atarak karşılık verdiğini söylerse: </a:t>
            </a:r>
            <a:r>
              <a:rPr lang="tr-TR" dirty="0" smtClean="0"/>
              <a:t>Ebeveynleri </a:t>
            </a:r>
            <a:r>
              <a:rPr lang="tr-TR" dirty="0"/>
              <a:t>bu durumu onaylarsa, çocuk bu davranışı sürdürmeye devam edecektir. </a:t>
            </a:r>
            <a:r>
              <a:rPr lang="tr-TR" dirty="0" smtClean="0"/>
              <a:t> </a:t>
            </a:r>
            <a:r>
              <a:rPr lang="tr-TR" dirty="0"/>
              <a:t>Ebeveynleri bu durumu onaylamazsa, çocuk bu davranışı tekrarlamayacaktır. </a:t>
            </a:r>
          </a:p>
        </p:txBody>
      </p:sp>
    </p:spTree>
    <p:extLst>
      <p:ext uri="{BB962C8B-B14F-4D97-AF65-F5344CB8AC3E}">
        <p14:creationId xmlns:p14="http://schemas.microsoft.com/office/powerpoint/2010/main" val="2422733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47862" y="9525"/>
            <a:ext cx="8296275" cy="6838950"/>
          </a:xfrm>
          <a:prstGeom prst="rect">
            <a:avLst/>
          </a:prstGeom>
        </p:spPr>
      </p:pic>
    </p:spTree>
    <p:extLst>
      <p:ext uri="{BB962C8B-B14F-4D97-AF65-F5344CB8AC3E}">
        <p14:creationId xmlns:p14="http://schemas.microsoft.com/office/powerpoint/2010/main" val="1806172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Okula İlişkin </a:t>
            </a:r>
            <a:r>
              <a:rPr lang="tr-TR" dirty="0" smtClean="0"/>
              <a:t>Özellikler</a:t>
            </a:r>
            <a:endParaRPr lang="tr-TR" dirty="0"/>
          </a:p>
        </p:txBody>
      </p:sp>
      <p:sp>
        <p:nvSpPr>
          <p:cNvPr id="3" name="İçerik Yer Tutucusu 2"/>
          <p:cNvSpPr>
            <a:spLocks noGrp="1"/>
          </p:cNvSpPr>
          <p:nvPr>
            <p:ph idx="1"/>
          </p:nvPr>
        </p:nvSpPr>
        <p:spPr/>
        <p:txBody>
          <a:bodyPr/>
          <a:lstStyle/>
          <a:p>
            <a:pPr marL="0" indent="0">
              <a:buNone/>
            </a:pPr>
            <a:r>
              <a:rPr lang="tr-TR" dirty="0" smtClean="0"/>
              <a:t>• </a:t>
            </a:r>
            <a:r>
              <a:rPr lang="tr-TR" dirty="0"/>
              <a:t>Okul veya sınıf mevcudunun kalabalık olması </a:t>
            </a:r>
            <a:endParaRPr lang="tr-TR" dirty="0" smtClean="0"/>
          </a:p>
          <a:p>
            <a:pPr marL="0" indent="0">
              <a:buNone/>
            </a:pPr>
            <a:r>
              <a:rPr lang="tr-TR" dirty="0" smtClean="0"/>
              <a:t>• </a:t>
            </a:r>
            <a:r>
              <a:rPr lang="tr-TR" dirty="0"/>
              <a:t>Okulda saldırgan davranışların hoş görülmesi </a:t>
            </a:r>
            <a:endParaRPr lang="tr-TR" dirty="0" smtClean="0"/>
          </a:p>
          <a:p>
            <a:pPr marL="0" indent="0">
              <a:buNone/>
            </a:pPr>
            <a:r>
              <a:rPr lang="tr-TR" dirty="0" smtClean="0"/>
              <a:t>                • </a:t>
            </a:r>
            <a:r>
              <a:rPr lang="tr-TR" dirty="0"/>
              <a:t>Öğretmenlerin öğrencilere yönelik </a:t>
            </a:r>
            <a:endParaRPr lang="tr-TR" dirty="0" smtClean="0"/>
          </a:p>
          <a:p>
            <a:pPr marL="0" indent="0">
              <a:buNone/>
            </a:pPr>
            <a:r>
              <a:rPr lang="tr-TR" dirty="0"/>
              <a:t> </a:t>
            </a:r>
            <a:r>
              <a:rPr lang="tr-TR" dirty="0" smtClean="0"/>
              <a:t>               • </a:t>
            </a:r>
            <a:r>
              <a:rPr lang="tr-TR" dirty="0"/>
              <a:t>Uygun olmayan disiplin yöntemleri kullanması </a:t>
            </a:r>
            <a:endParaRPr lang="tr-TR" dirty="0" smtClean="0"/>
          </a:p>
          <a:p>
            <a:pPr marL="0" indent="0">
              <a:buNone/>
            </a:pPr>
            <a:r>
              <a:rPr lang="tr-TR" dirty="0" smtClean="0"/>
              <a:t>• </a:t>
            </a:r>
            <a:r>
              <a:rPr lang="tr-TR" dirty="0"/>
              <a:t>Şaka amaçlı uygunsuz sözel ifadeler kullanması </a:t>
            </a:r>
            <a:endParaRPr lang="tr-TR" dirty="0" smtClean="0"/>
          </a:p>
          <a:p>
            <a:pPr marL="0" indent="0">
              <a:buNone/>
            </a:pPr>
            <a:r>
              <a:rPr lang="tr-TR" dirty="0" smtClean="0"/>
              <a:t>• </a:t>
            </a:r>
            <a:r>
              <a:rPr lang="tr-TR" dirty="0"/>
              <a:t>Okulda akran zorbalığına yönelik politika ve kuralların olmaması </a:t>
            </a:r>
            <a:endParaRPr lang="tr-TR" dirty="0" smtClean="0"/>
          </a:p>
          <a:p>
            <a:pPr marL="0" indent="0">
              <a:buNone/>
            </a:pPr>
            <a:r>
              <a:rPr lang="tr-TR" dirty="0" smtClean="0"/>
              <a:t>• </a:t>
            </a:r>
            <a:r>
              <a:rPr lang="tr-TR" dirty="0"/>
              <a:t>Öğretmenlerin zorbalık davranışlarını fark edememesi veya görmezden gelmesi</a:t>
            </a:r>
          </a:p>
        </p:txBody>
      </p:sp>
    </p:spTree>
    <p:extLst>
      <p:ext uri="{BB962C8B-B14F-4D97-AF65-F5344CB8AC3E}">
        <p14:creationId xmlns:p14="http://schemas.microsoft.com/office/powerpoint/2010/main" val="3575082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Çevresel </a:t>
            </a:r>
            <a:r>
              <a:rPr lang="tr-TR" dirty="0"/>
              <a:t>Faktörler</a:t>
            </a:r>
          </a:p>
        </p:txBody>
      </p:sp>
      <p:sp>
        <p:nvSpPr>
          <p:cNvPr id="3" name="İçerik Yer Tutucusu 2"/>
          <p:cNvSpPr>
            <a:spLocks noGrp="1"/>
          </p:cNvSpPr>
          <p:nvPr>
            <p:ph idx="1"/>
          </p:nvPr>
        </p:nvSpPr>
        <p:spPr>
          <a:xfrm>
            <a:off x="740229" y="1332411"/>
            <a:ext cx="10764383" cy="5416732"/>
          </a:xfrm>
        </p:spPr>
        <p:txBody>
          <a:bodyPr>
            <a:normAutofit/>
          </a:bodyPr>
          <a:lstStyle/>
          <a:p>
            <a:pPr marL="0" indent="0">
              <a:buNone/>
            </a:pPr>
            <a:endParaRPr lang="tr-TR" sz="2000" b="1" dirty="0" smtClean="0">
              <a:solidFill>
                <a:srgbClr val="FF0000"/>
              </a:solidFill>
            </a:endParaRPr>
          </a:p>
          <a:p>
            <a:pPr marL="0" indent="0">
              <a:buNone/>
            </a:pPr>
            <a:endParaRPr lang="tr-TR" sz="2000" b="1" dirty="0">
              <a:solidFill>
                <a:srgbClr val="FF0000"/>
              </a:solidFill>
            </a:endParaRPr>
          </a:p>
          <a:p>
            <a:pPr marL="0" indent="0">
              <a:buNone/>
            </a:pPr>
            <a:r>
              <a:rPr lang="tr-TR" sz="2000" b="1" dirty="0" smtClean="0">
                <a:solidFill>
                  <a:srgbClr val="FF0000"/>
                </a:solidFill>
              </a:rPr>
              <a:t>Çocuğun </a:t>
            </a:r>
            <a:r>
              <a:rPr lang="tr-TR" sz="2000" b="1" dirty="0">
                <a:solidFill>
                  <a:srgbClr val="FF0000"/>
                </a:solidFill>
              </a:rPr>
              <a:t>içinde yaşadığı toplumsal çevre </a:t>
            </a:r>
            <a:endParaRPr lang="tr-TR" sz="2000" b="1" dirty="0" smtClean="0">
              <a:solidFill>
                <a:srgbClr val="FF0000"/>
              </a:solidFill>
            </a:endParaRPr>
          </a:p>
          <a:p>
            <a:pPr marL="0" indent="0">
              <a:buNone/>
            </a:pPr>
            <a:r>
              <a:rPr lang="tr-TR" dirty="0" smtClean="0"/>
              <a:t>Şiddetin </a:t>
            </a:r>
            <a:r>
              <a:rPr lang="tr-TR" dirty="0"/>
              <a:t>toplumsal olarak kabul gördüğü ve sıkça uygulandığı toplumlar </a:t>
            </a:r>
            <a:r>
              <a:rPr lang="tr-TR" dirty="0" smtClean="0"/>
              <a:t> </a:t>
            </a:r>
          </a:p>
          <a:p>
            <a:pPr marL="0" indent="0">
              <a:buNone/>
            </a:pPr>
            <a:r>
              <a:rPr lang="tr-TR" sz="2000" b="1" dirty="0" smtClean="0">
                <a:solidFill>
                  <a:srgbClr val="FF0000"/>
                </a:solidFill>
              </a:rPr>
              <a:t>Çocuğun </a:t>
            </a:r>
            <a:r>
              <a:rPr lang="tr-TR" sz="2000" b="1" dirty="0">
                <a:solidFill>
                  <a:srgbClr val="FF0000"/>
                </a:solidFill>
              </a:rPr>
              <a:t>yaşadığı mahallenin özellikleri </a:t>
            </a:r>
            <a:endParaRPr lang="tr-TR" sz="2000" b="1" dirty="0" smtClean="0">
              <a:solidFill>
                <a:srgbClr val="FF0000"/>
              </a:solidFill>
            </a:endParaRPr>
          </a:p>
          <a:p>
            <a:pPr marL="0" indent="0">
              <a:buNone/>
            </a:pPr>
            <a:r>
              <a:rPr lang="tr-TR" dirty="0" smtClean="0"/>
              <a:t> </a:t>
            </a:r>
            <a:r>
              <a:rPr lang="tr-TR" dirty="0"/>
              <a:t>Şiddetin ve yoksulluğun yoğun olduğu semtler </a:t>
            </a:r>
            <a:endParaRPr lang="tr-TR" dirty="0" smtClean="0"/>
          </a:p>
          <a:p>
            <a:pPr marL="0" indent="0">
              <a:buNone/>
            </a:pPr>
            <a:r>
              <a:rPr lang="tr-TR" dirty="0" smtClean="0"/>
              <a:t> </a:t>
            </a:r>
            <a:r>
              <a:rPr lang="tr-TR" sz="2900" b="1" dirty="0" smtClean="0">
                <a:solidFill>
                  <a:srgbClr val="FF0000"/>
                </a:solidFill>
              </a:rPr>
              <a:t>şiddet </a:t>
            </a:r>
            <a:r>
              <a:rPr lang="tr-TR" sz="2900" b="1" dirty="0">
                <a:solidFill>
                  <a:srgbClr val="FF0000"/>
                </a:solidFill>
              </a:rPr>
              <a:t>içerikli veya suça yönelik davranışlar </a:t>
            </a:r>
            <a:r>
              <a:rPr lang="tr-TR" dirty="0"/>
              <a:t>(</a:t>
            </a:r>
            <a:r>
              <a:rPr lang="tr-TR" dirty="0" err="1"/>
              <a:t>örn</a:t>
            </a:r>
            <a:r>
              <a:rPr lang="tr-TR" dirty="0"/>
              <a:t>. sokak kavgası, çete üyesi olma, </a:t>
            </a:r>
            <a:r>
              <a:rPr lang="tr-TR" dirty="0" smtClean="0"/>
              <a:t>hırsızlık)</a:t>
            </a:r>
          </a:p>
          <a:p>
            <a:pPr marL="0" indent="0">
              <a:buNone/>
            </a:pPr>
            <a:r>
              <a:rPr lang="tr-TR" b="1" dirty="0" smtClean="0">
                <a:solidFill>
                  <a:srgbClr val="FF0000"/>
                </a:solidFill>
              </a:rPr>
              <a:t>Medyanın </a:t>
            </a:r>
            <a:r>
              <a:rPr lang="tr-TR" b="1" dirty="0">
                <a:solidFill>
                  <a:srgbClr val="FF0000"/>
                </a:solidFill>
              </a:rPr>
              <a:t>etkisi </a:t>
            </a:r>
            <a:r>
              <a:rPr lang="tr-TR" dirty="0"/>
              <a:t>(TV, film, video oyunları, internet, sosyal medya) </a:t>
            </a:r>
            <a:endParaRPr lang="tr-TR" dirty="0" smtClean="0"/>
          </a:p>
          <a:p>
            <a:pPr marL="0" indent="0">
              <a:buNone/>
            </a:pPr>
            <a:r>
              <a:rPr lang="tr-TR" dirty="0" smtClean="0"/>
              <a:t> </a:t>
            </a:r>
            <a:r>
              <a:rPr lang="tr-TR" dirty="0"/>
              <a:t>Televizyonda şiddet içerikli programlar izlemek ve bilgisayar oyunu oynama</a:t>
            </a:r>
          </a:p>
        </p:txBody>
      </p:sp>
    </p:spTree>
    <p:extLst>
      <p:ext uri="{BB962C8B-B14F-4D97-AF65-F5344CB8AC3E}">
        <p14:creationId xmlns:p14="http://schemas.microsoft.com/office/powerpoint/2010/main" val="3589124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 Önleyici Okul Yaklaşımı</a:t>
            </a:r>
          </a:p>
        </p:txBody>
      </p:sp>
      <p:sp>
        <p:nvSpPr>
          <p:cNvPr id="3" name="İçerik Yer Tutucusu 2"/>
          <p:cNvSpPr>
            <a:spLocks noGrp="1"/>
          </p:cNvSpPr>
          <p:nvPr>
            <p:ph idx="1"/>
          </p:nvPr>
        </p:nvSpPr>
        <p:spPr/>
        <p:txBody>
          <a:bodyPr/>
          <a:lstStyle/>
          <a:p>
            <a:r>
              <a:rPr lang="tr-TR" dirty="0"/>
              <a:t>Akran zorbalığı konusunda </a:t>
            </a:r>
            <a:r>
              <a:rPr lang="tr-TR" b="1" dirty="0">
                <a:solidFill>
                  <a:srgbClr val="FF0000"/>
                </a:solidFill>
              </a:rPr>
              <a:t>bütüncül bir okul yaklaşımı </a:t>
            </a:r>
            <a:r>
              <a:rPr lang="tr-TR" dirty="0"/>
              <a:t>geliştirilmeli</a:t>
            </a:r>
            <a:r>
              <a:rPr lang="tr-TR" dirty="0" smtClean="0"/>
              <a:t>.</a:t>
            </a:r>
          </a:p>
          <a:p>
            <a:r>
              <a:rPr lang="tr-TR" dirty="0" smtClean="0"/>
              <a:t> </a:t>
            </a:r>
            <a:r>
              <a:rPr lang="tr-TR" dirty="0"/>
              <a:t>• Akran zorbalığı konusunda öğretmenlere ve okuldaki tüm çalışanlara yönelik </a:t>
            </a:r>
            <a:r>
              <a:rPr lang="tr-TR" b="1" dirty="0">
                <a:solidFill>
                  <a:srgbClr val="FF0000"/>
                </a:solidFill>
              </a:rPr>
              <a:t>açık, net ve tutarlı bilgiler </a:t>
            </a:r>
            <a:r>
              <a:rPr lang="tr-TR" dirty="0"/>
              <a:t>verilmeli ve destek sağlanmalı. </a:t>
            </a:r>
            <a:endParaRPr lang="tr-TR" dirty="0" smtClean="0"/>
          </a:p>
          <a:p>
            <a:r>
              <a:rPr lang="tr-TR" dirty="0" smtClean="0"/>
              <a:t>• </a:t>
            </a:r>
            <a:r>
              <a:rPr lang="tr-TR" dirty="0"/>
              <a:t>Akran zorbalığının tanımı herkes için aynı olmalı. </a:t>
            </a:r>
            <a:endParaRPr lang="tr-TR" dirty="0" smtClean="0"/>
          </a:p>
          <a:p>
            <a:r>
              <a:rPr lang="tr-TR" dirty="0" smtClean="0"/>
              <a:t>• </a:t>
            </a:r>
            <a:r>
              <a:rPr lang="tr-TR" dirty="0"/>
              <a:t>Akran zorbalığı hakkında </a:t>
            </a:r>
            <a:r>
              <a:rPr lang="tr-TR" b="1" dirty="0">
                <a:solidFill>
                  <a:srgbClr val="FF0000"/>
                </a:solidFill>
              </a:rPr>
              <a:t>kesin kural ve politikalar </a:t>
            </a:r>
            <a:r>
              <a:rPr lang="tr-TR" dirty="0"/>
              <a:t>geliştirilmeli</a:t>
            </a:r>
            <a:r>
              <a:rPr lang="tr-TR" dirty="0" smtClean="0"/>
              <a:t>.</a:t>
            </a:r>
          </a:p>
          <a:p>
            <a:r>
              <a:rPr lang="tr-TR" dirty="0" smtClean="0"/>
              <a:t> </a:t>
            </a:r>
            <a:r>
              <a:rPr lang="tr-TR" dirty="0"/>
              <a:t>• Okulda ‘</a:t>
            </a:r>
            <a:r>
              <a:rPr lang="tr-TR" b="1" dirty="0">
                <a:solidFill>
                  <a:srgbClr val="FF0000"/>
                </a:solidFill>
              </a:rPr>
              <a:t>Akran Zorbalığını Önleme Komisyonu</a:t>
            </a:r>
            <a:r>
              <a:rPr lang="tr-TR" dirty="0"/>
              <a:t>’ kurulmalıdır. </a:t>
            </a:r>
            <a:endParaRPr lang="tr-TR" dirty="0" smtClean="0"/>
          </a:p>
          <a:p>
            <a:r>
              <a:rPr lang="tr-TR" dirty="0" smtClean="0"/>
              <a:t>• </a:t>
            </a:r>
            <a:r>
              <a:rPr lang="tr-TR" dirty="0"/>
              <a:t>Okulda ve okul çevresinde zorbalık olaylarının en sık görüldüğü yerlerde </a:t>
            </a:r>
            <a:r>
              <a:rPr lang="tr-TR" b="1" dirty="0">
                <a:solidFill>
                  <a:srgbClr val="FF0000"/>
                </a:solidFill>
              </a:rPr>
              <a:t>güvenlik</a:t>
            </a:r>
            <a:r>
              <a:rPr lang="tr-TR" dirty="0"/>
              <a:t> için ek önlemler alınmalı</a:t>
            </a:r>
          </a:p>
        </p:txBody>
      </p:sp>
    </p:spTree>
    <p:extLst>
      <p:ext uri="{BB962C8B-B14F-4D97-AF65-F5344CB8AC3E}">
        <p14:creationId xmlns:p14="http://schemas.microsoft.com/office/powerpoint/2010/main" val="3695066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Akran Zorbalığını Önleyici Okul Yaklaşımı</a:t>
            </a:r>
            <a:endParaRPr lang="tr-TR" dirty="0"/>
          </a:p>
        </p:txBody>
      </p:sp>
      <p:sp>
        <p:nvSpPr>
          <p:cNvPr id="3" name="İçerik Yer Tutucusu 2"/>
          <p:cNvSpPr>
            <a:spLocks noGrp="1"/>
          </p:cNvSpPr>
          <p:nvPr>
            <p:ph idx="1"/>
          </p:nvPr>
        </p:nvSpPr>
        <p:spPr/>
        <p:txBody>
          <a:bodyPr/>
          <a:lstStyle/>
          <a:p>
            <a:r>
              <a:rPr lang="tr-TR" dirty="0"/>
              <a:t>Öğretmenlere akran zorbalığı konusunda </a:t>
            </a:r>
            <a:r>
              <a:rPr lang="tr-TR" b="1" dirty="0">
                <a:solidFill>
                  <a:srgbClr val="FF0000"/>
                </a:solidFill>
              </a:rPr>
              <a:t>tekrarlayıcı eğitimler/seminerler </a:t>
            </a:r>
            <a:r>
              <a:rPr lang="tr-TR" dirty="0"/>
              <a:t>verilmeli ve öğretmenler desteklenmeli. </a:t>
            </a:r>
            <a:endParaRPr lang="tr-TR" dirty="0" smtClean="0"/>
          </a:p>
          <a:p>
            <a:r>
              <a:rPr lang="tr-TR" dirty="0" smtClean="0"/>
              <a:t>• </a:t>
            </a:r>
            <a:r>
              <a:rPr lang="tr-TR" dirty="0"/>
              <a:t>Öğretmenler, akran zorbalığını </a:t>
            </a:r>
            <a:r>
              <a:rPr lang="tr-TR" b="1" dirty="0">
                <a:solidFill>
                  <a:srgbClr val="FF0000"/>
                </a:solidFill>
              </a:rPr>
              <a:t>önleme ve müdahale politikalarının</a:t>
            </a:r>
            <a:r>
              <a:rPr lang="tr-TR" dirty="0"/>
              <a:t> hazırlanması, uygulanması ve değerlendirilmesi konusunda katkıda bulunmalı. </a:t>
            </a:r>
            <a:endParaRPr lang="tr-TR" dirty="0" smtClean="0"/>
          </a:p>
          <a:p>
            <a:r>
              <a:rPr lang="tr-TR" dirty="0" smtClean="0"/>
              <a:t>• </a:t>
            </a:r>
            <a:r>
              <a:rPr lang="tr-TR" dirty="0"/>
              <a:t>Akran zorbalığı olayına karışan öğrenciler (tüm roller için) tespit edilmeli ve uygun müdahaleler gerçekleştirilmeli. </a:t>
            </a:r>
            <a:endParaRPr lang="tr-TR" dirty="0" smtClean="0"/>
          </a:p>
          <a:p>
            <a:r>
              <a:rPr lang="tr-TR" dirty="0" smtClean="0"/>
              <a:t>• </a:t>
            </a:r>
            <a:r>
              <a:rPr lang="tr-TR" dirty="0"/>
              <a:t>Ebeveynlere akran zorbalığı konusunda </a:t>
            </a:r>
            <a:r>
              <a:rPr lang="tr-TR" b="1" dirty="0">
                <a:solidFill>
                  <a:srgbClr val="FF0000"/>
                </a:solidFill>
              </a:rPr>
              <a:t>bilgilendirme seminerleri </a:t>
            </a:r>
            <a:r>
              <a:rPr lang="tr-TR" dirty="0"/>
              <a:t>düzenlenmeli ve onların müdahale sürecine katılması sağlanmalı</a:t>
            </a:r>
          </a:p>
        </p:txBody>
      </p:sp>
    </p:spTree>
    <p:extLst>
      <p:ext uri="{BB962C8B-B14F-4D97-AF65-F5344CB8AC3E}">
        <p14:creationId xmlns:p14="http://schemas.microsoft.com/office/powerpoint/2010/main" val="87700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7177" y="736993"/>
            <a:ext cx="8847909" cy="5686235"/>
          </a:xfrm>
          <a:prstGeom prst="rect">
            <a:avLst/>
          </a:prstGeom>
        </p:spPr>
      </p:pic>
    </p:spTree>
    <p:extLst>
      <p:ext uri="{BB962C8B-B14F-4D97-AF65-F5344CB8AC3E}">
        <p14:creationId xmlns:p14="http://schemas.microsoft.com/office/powerpoint/2010/main" val="1036656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98170" y="220824"/>
            <a:ext cx="9015549" cy="6359182"/>
          </a:xfrm>
          <a:prstGeom prst="rect">
            <a:avLst/>
          </a:prstGeom>
        </p:spPr>
      </p:pic>
    </p:spTree>
    <p:extLst>
      <p:ext uri="{BB962C8B-B14F-4D97-AF65-F5344CB8AC3E}">
        <p14:creationId xmlns:p14="http://schemas.microsoft.com/office/powerpoint/2010/main" val="1922960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9935" y="365624"/>
            <a:ext cx="9934575" cy="6353175"/>
          </a:xfrm>
          <a:prstGeom prst="rect">
            <a:avLst/>
          </a:prstGeom>
        </p:spPr>
      </p:pic>
    </p:spTree>
    <p:extLst>
      <p:ext uri="{BB962C8B-B14F-4D97-AF65-F5344CB8AC3E}">
        <p14:creationId xmlns:p14="http://schemas.microsoft.com/office/powerpoint/2010/main" val="80042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754" y="409302"/>
            <a:ext cx="12035246" cy="6063198"/>
          </a:xfrm>
          <a:prstGeom prst="rect">
            <a:avLst/>
          </a:prstGeom>
        </p:spPr>
        <p:txBody>
          <a:bodyPr wrap="square">
            <a:spAutoFit/>
          </a:bodyPr>
          <a:lstStyle/>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sz="2800" b="1" dirty="0" smtClean="0"/>
              <a:t>                                  FARKI GÖRELİM…</a:t>
            </a:r>
            <a:endParaRPr lang="tr-TR" sz="2800" b="1"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Nazlı, Aslı ve Özlem ortaokul 6. sınıf öğrencisidir. Nazlı ve Aslı teneffüste saklambaç oynamaktadır. Özlem de her seferinde oyuna katılmak ister ama biraz kilolu olduğu için onu oyuna almazlar ve ‘</a:t>
            </a:r>
            <a:r>
              <a:rPr lang="tr-TR" dirty="0" err="1" smtClean="0"/>
              <a:t>dombili</a:t>
            </a:r>
            <a:r>
              <a:rPr lang="tr-TR" dirty="0" smtClean="0"/>
              <a:t>, sen kenarda otur’ diye dalga geçerler. Özlem dönem başından beri bütün teneffüslerde üzgün bir şekilde yalnız başına oturmaktadır. Nazlı ve Aslı, Pazartesi günü yemekhanede Özlem’in tepsisinden tatlısını alıp ‘</a:t>
            </a:r>
            <a:r>
              <a:rPr lang="tr-TR" dirty="0" err="1" smtClean="0"/>
              <a:t>dombili</a:t>
            </a:r>
            <a:r>
              <a:rPr lang="tr-TR" dirty="0" smtClean="0"/>
              <a:t>, buna ihtiyacın mı var?’ diye gülerler. Özlem üzülerek yemekhaneden çıkar. </a:t>
            </a:r>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smtClean="0"/>
              <a:t>• Ali ve Hakan ortaokul 6. sınıf öğrencisidir. Aynı sınıfta olan Ali ve Hakan her sabah okula beraber yürüyerek gelmektedir. Pazartesi günü ilk teneffüste beraber futbol oynarlarken Ali topa öyle bir hızlı vurur ki, top Hakan’ın yüzüne çarpar. Hakan bir anda çok sinirlenir ve Ali’ye bağırmaya başlar. Ali de ona bağırır ve yumruklaşmaya başlarlar. Arkadaşları araya girerek onları ayırır. Bütün gün birbirleri ile konuşmazlar ancak okul çıkışında eve beraber yürürken bugün yaşanan olay üzerinde konuşurlar.</a:t>
            </a:r>
            <a:endParaRPr lang="tr-TR" dirty="0"/>
          </a:p>
        </p:txBody>
      </p:sp>
    </p:spTree>
    <p:extLst>
      <p:ext uri="{BB962C8B-B14F-4D97-AF65-F5344CB8AC3E}">
        <p14:creationId xmlns:p14="http://schemas.microsoft.com/office/powerpoint/2010/main" val="2722061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73814" y="672465"/>
            <a:ext cx="10220325" cy="6000750"/>
          </a:xfrm>
          <a:prstGeom prst="rect">
            <a:avLst/>
          </a:prstGeom>
        </p:spPr>
      </p:pic>
    </p:spTree>
    <p:extLst>
      <p:ext uri="{BB962C8B-B14F-4D97-AF65-F5344CB8AC3E}">
        <p14:creationId xmlns:p14="http://schemas.microsoft.com/office/powerpoint/2010/main" val="4248941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9979" y="374332"/>
            <a:ext cx="10506075" cy="6353175"/>
          </a:xfrm>
          <a:prstGeom prst="rect">
            <a:avLst/>
          </a:prstGeom>
        </p:spPr>
      </p:pic>
    </p:spTree>
    <p:extLst>
      <p:ext uri="{BB962C8B-B14F-4D97-AF65-F5344CB8AC3E}">
        <p14:creationId xmlns:p14="http://schemas.microsoft.com/office/powerpoint/2010/main" val="2452538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34775" y="708387"/>
            <a:ext cx="10220325" cy="5772150"/>
          </a:xfrm>
          <a:prstGeom prst="rect">
            <a:avLst/>
          </a:prstGeom>
        </p:spPr>
      </p:pic>
    </p:spTree>
    <p:extLst>
      <p:ext uri="{BB962C8B-B14F-4D97-AF65-F5344CB8AC3E}">
        <p14:creationId xmlns:p14="http://schemas.microsoft.com/office/powerpoint/2010/main" val="778283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2377" y="624110"/>
            <a:ext cx="9902235" cy="1280890"/>
          </a:xfrm>
        </p:spPr>
        <p:txBody>
          <a:bodyPr/>
          <a:lstStyle/>
          <a:p>
            <a:pPr algn="ctr"/>
            <a:r>
              <a:rPr lang="tr-TR" dirty="0"/>
              <a:t>Akran Zorbalığı Hakkında</a:t>
            </a:r>
          </a:p>
        </p:txBody>
      </p:sp>
      <p:pic>
        <p:nvPicPr>
          <p:cNvPr id="4" name="İçerik Yer Tutucusu 3"/>
          <p:cNvPicPr>
            <a:picLocks noGrp="1" noChangeAspect="1"/>
          </p:cNvPicPr>
          <p:nvPr>
            <p:ph idx="1"/>
          </p:nvPr>
        </p:nvPicPr>
        <p:blipFill>
          <a:blip r:embed="rId2"/>
          <a:stretch>
            <a:fillRect/>
          </a:stretch>
        </p:blipFill>
        <p:spPr>
          <a:xfrm>
            <a:off x="1236617" y="1264556"/>
            <a:ext cx="10341649" cy="5380084"/>
          </a:xfrm>
          <a:prstGeom prst="rect">
            <a:avLst/>
          </a:prstGeom>
        </p:spPr>
      </p:pic>
    </p:spTree>
    <p:extLst>
      <p:ext uri="{BB962C8B-B14F-4D97-AF65-F5344CB8AC3E}">
        <p14:creationId xmlns:p14="http://schemas.microsoft.com/office/powerpoint/2010/main" val="369534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654629" y="287383"/>
            <a:ext cx="9849983" cy="1617617"/>
          </a:xfrm>
        </p:spPr>
        <p:txBody>
          <a:bodyPr/>
          <a:lstStyle/>
          <a:p>
            <a:r>
              <a:rPr lang="tr-TR" dirty="0"/>
              <a:t>Akran Zorbalığının Dünya’daki ve Türkiye’deki Yaygınlığı</a:t>
            </a:r>
          </a:p>
        </p:txBody>
      </p:sp>
      <p:sp>
        <p:nvSpPr>
          <p:cNvPr id="5" name="İçerik Yer Tutucusu 4"/>
          <p:cNvSpPr>
            <a:spLocks noGrp="1"/>
          </p:cNvSpPr>
          <p:nvPr>
            <p:ph idx="1"/>
          </p:nvPr>
        </p:nvSpPr>
        <p:spPr>
          <a:xfrm>
            <a:off x="409303" y="1828799"/>
            <a:ext cx="11095309" cy="4868091"/>
          </a:xfrm>
        </p:spPr>
        <p:txBody>
          <a:bodyPr/>
          <a:lstStyle/>
          <a:p>
            <a:r>
              <a:rPr lang="tr-TR" sz="2800" dirty="0"/>
              <a:t>• Akran zorbalığı Dünya’da ve Türkiye’deki okullarda (özel, devlet, gündüzlü, yatılı fark etmeksizin) ve her okul kademesinde sıklıkla görülen bir problemdir. </a:t>
            </a:r>
            <a:endParaRPr lang="tr-TR" sz="2800" dirty="0" smtClean="0"/>
          </a:p>
          <a:p>
            <a:endParaRPr lang="tr-TR" dirty="0"/>
          </a:p>
          <a:p>
            <a:pPr marL="0" indent="0">
              <a:buNone/>
            </a:pPr>
            <a:r>
              <a:rPr lang="tr-TR" sz="2800" dirty="0" smtClean="0"/>
              <a:t>• </a:t>
            </a:r>
            <a:r>
              <a:rPr lang="tr-TR" sz="2800" dirty="0"/>
              <a:t>Araştırmalara göre, akran zorbalığı olayları </a:t>
            </a:r>
            <a:r>
              <a:rPr lang="tr-TR" sz="2800" dirty="0">
                <a:solidFill>
                  <a:srgbClr val="FF0000"/>
                </a:solidFill>
              </a:rPr>
              <a:t>ortaokul</a:t>
            </a:r>
            <a:r>
              <a:rPr lang="tr-TR" sz="2800" dirty="0"/>
              <a:t> düzeyinde </a:t>
            </a:r>
            <a:endParaRPr lang="tr-TR" sz="2800" dirty="0" smtClean="0"/>
          </a:p>
          <a:p>
            <a:pPr marL="0" indent="0">
              <a:buNone/>
            </a:pPr>
            <a:r>
              <a:rPr lang="tr-TR" sz="2800" dirty="0" smtClean="0"/>
              <a:t>• </a:t>
            </a:r>
            <a:r>
              <a:rPr lang="tr-TR" sz="2800" dirty="0"/>
              <a:t>Dünyadaki farklı ülkelerde </a:t>
            </a:r>
            <a:r>
              <a:rPr lang="tr-TR" sz="2800" dirty="0">
                <a:solidFill>
                  <a:srgbClr val="FF0000"/>
                </a:solidFill>
              </a:rPr>
              <a:t>%6</a:t>
            </a:r>
            <a:r>
              <a:rPr lang="tr-TR" sz="2800" dirty="0"/>
              <a:t> ile </a:t>
            </a:r>
            <a:r>
              <a:rPr lang="tr-TR" sz="2800" dirty="0">
                <a:solidFill>
                  <a:srgbClr val="FF0000"/>
                </a:solidFill>
              </a:rPr>
              <a:t>%54 </a:t>
            </a:r>
            <a:r>
              <a:rPr lang="tr-TR" sz="2800" dirty="0"/>
              <a:t>arasında </a:t>
            </a:r>
            <a:endParaRPr lang="tr-TR" sz="2800" dirty="0" smtClean="0"/>
          </a:p>
          <a:p>
            <a:pPr marL="0" indent="0">
              <a:buNone/>
            </a:pPr>
            <a:r>
              <a:rPr lang="tr-TR" sz="2800" dirty="0" smtClean="0"/>
              <a:t>• </a:t>
            </a:r>
            <a:r>
              <a:rPr lang="tr-TR" sz="2800" dirty="0"/>
              <a:t>Ülkemizde ise </a:t>
            </a:r>
            <a:r>
              <a:rPr lang="tr-TR" sz="2800" dirty="0">
                <a:solidFill>
                  <a:srgbClr val="FF0000"/>
                </a:solidFill>
              </a:rPr>
              <a:t>%8</a:t>
            </a:r>
            <a:r>
              <a:rPr lang="tr-TR" sz="2800" dirty="0"/>
              <a:t> ile </a:t>
            </a:r>
            <a:r>
              <a:rPr lang="tr-TR" sz="2800" dirty="0">
                <a:solidFill>
                  <a:srgbClr val="FF0000"/>
                </a:solidFill>
              </a:rPr>
              <a:t>%51 </a:t>
            </a:r>
            <a:r>
              <a:rPr lang="tr-TR" sz="2800" dirty="0"/>
              <a:t>arasında görülmektedir. </a:t>
            </a:r>
          </a:p>
        </p:txBody>
      </p:sp>
    </p:spTree>
    <p:extLst>
      <p:ext uri="{BB962C8B-B14F-4D97-AF65-F5344CB8AC3E}">
        <p14:creationId xmlns:p14="http://schemas.microsoft.com/office/powerpoint/2010/main" val="259282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Akran Zorbalığının Türleri</a:t>
            </a:r>
          </a:p>
        </p:txBody>
      </p:sp>
      <p:sp>
        <p:nvSpPr>
          <p:cNvPr id="3" name="İçerik Yer Tutucusu 2"/>
          <p:cNvSpPr>
            <a:spLocks noGrp="1"/>
          </p:cNvSpPr>
          <p:nvPr>
            <p:ph idx="1"/>
          </p:nvPr>
        </p:nvSpPr>
        <p:spPr>
          <a:xfrm>
            <a:off x="1288869" y="1297577"/>
            <a:ext cx="10824754" cy="5560423"/>
          </a:xfrm>
        </p:spPr>
        <p:txBody>
          <a:bodyPr/>
          <a:lstStyle/>
          <a:p>
            <a:r>
              <a:rPr lang="tr-TR" dirty="0" smtClean="0"/>
              <a:t> </a:t>
            </a:r>
            <a:r>
              <a:rPr lang="tr-TR" sz="2400" dirty="0">
                <a:solidFill>
                  <a:srgbClr val="FF0000"/>
                </a:solidFill>
              </a:rPr>
              <a:t>Doğrudan </a:t>
            </a:r>
            <a:r>
              <a:rPr lang="tr-TR" sz="2400" dirty="0" smtClean="0">
                <a:solidFill>
                  <a:srgbClr val="FF0000"/>
                </a:solidFill>
              </a:rPr>
              <a:t>zorbalık </a:t>
            </a:r>
          </a:p>
          <a:p>
            <a:pPr marL="0" indent="0">
              <a:buNone/>
            </a:pPr>
            <a:r>
              <a:rPr lang="tr-TR" dirty="0"/>
              <a:t>• </a:t>
            </a:r>
            <a:r>
              <a:rPr lang="tr-TR" dirty="0" smtClean="0"/>
              <a:t>Fiziksel </a:t>
            </a:r>
            <a:r>
              <a:rPr lang="tr-TR" dirty="0"/>
              <a:t>ve sözel zorbalık </a:t>
            </a:r>
            <a:endParaRPr lang="tr-TR" dirty="0" smtClean="0"/>
          </a:p>
          <a:p>
            <a:pPr marL="0" indent="0">
              <a:buNone/>
            </a:pPr>
            <a:r>
              <a:rPr lang="tr-TR" dirty="0" smtClean="0"/>
              <a:t>• </a:t>
            </a:r>
            <a:r>
              <a:rPr lang="tr-TR" dirty="0"/>
              <a:t>Kişiye yönelik açık saldırı içerir. </a:t>
            </a:r>
            <a:endParaRPr lang="tr-TR" dirty="0" smtClean="0"/>
          </a:p>
          <a:p>
            <a:pPr marL="0" indent="0">
              <a:buNone/>
            </a:pPr>
            <a:r>
              <a:rPr lang="tr-TR" dirty="0" smtClean="0"/>
              <a:t>• Zorbalığa maruz kalan kişi zorbanın kim olduğunu bilir. </a:t>
            </a:r>
          </a:p>
          <a:p>
            <a:endParaRPr lang="tr-TR" dirty="0"/>
          </a:p>
          <a:p>
            <a:endParaRPr lang="tr-TR" dirty="0" smtClean="0"/>
          </a:p>
          <a:p>
            <a:r>
              <a:rPr lang="tr-TR" dirty="0" smtClean="0"/>
              <a:t> </a:t>
            </a:r>
            <a:r>
              <a:rPr lang="tr-TR" sz="2400" dirty="0">
                <a:solidFill>
                  <a:srgbClr val="FF0000"/>
                </a:solidFill>
              </a:rPr>
              <a:t>Dolaylı </a:t>
            </a:r>
            <a:r>
              <a:rPr lang="tr-TR" sz="2400" dirty="0" smtClean="0">
                <a:solidFill>
                  <a:srgbClr val="FF0000"/>
                </a:solidFill>
              </a:rPr>
              <a:t>zorbalık</a:t>
            </a:r>
          </a:p>
          <a:p>
            <a:pPr marL="0" indent="0">
              <a:buNone/>
            </a:pPr>
            <a:r>
              <a:rPr lang="tr-TR" dirty="0"/>
              <a:t>• </a:t>
            </a:r>
            <a:r>
              <a:rPr lang="tr-TR" dirty="0" smtClean="0"/>
              <a:t>İlişkisel </a:t>
            </a:r>
            <a:r>
              <a:rPr lang="tr-TR" dirty="0"/>
              <a:t>ve siber zorbalık </a:t>
            </a:r>
            <a:endParaRPr lang="tr-TR" dirty="0" smtClean="0"/>
          </a:p>
          <a:p>
            <a:pPr marL="0" indent="0">
              <a:buNone/>
            </a:pPr>
            <a:r>
              <a:rPr lang="tr-TR" dirty="0" smtClean="0"/>
              <a:t>• </a:t>
            </a:r>
            <a:r>
              <a:rPr lang="tr-TR" dirty="0"/>
              <a:t>Amaç kişinin içinde bulunduğu sosyal ilişkileri etkilemektir. </a:t>
            </a:r>
            <a:endParaRPr lang="tr-TR" dirty="0" smtClean="0"/>
          </a:p>
          <a:p>
            <a:pPr marL="0" indent="0">
              <a:buNone/>
            </a:pPr>
            <a:r>
              <a:rPr lang="tr-TR" dirty="0" smtClean="0"/>
              <a:t>• </a:t>
            </a:r>
            <a:r>
              <a:rPr lang="tr-TR" dirty="0"/>
              <a:t>Üçüncü kişiler yoluyla yapılabilir. </a:t>
            </a:r>
            <a:endParaRPr lang="tr-TR" dirty="0" smtClean="0"/>
          </a:p>
          <a:p>
            <a:pPr marL="0" indent="0">
              <a:buNone/>
            </a:pPr>
            <a:r>
              <a:rPr lang="tr-TR" dirty="0" smtClean="0"/>
              <a:t>• </a:t>
            </a:r>
            <a:r>
              <a:rPr lang="tr-TR" dirty="0"/>
              <a:t>Zorbalığa maruz kalan kişi zorbanın kim olduğunu bilmeyebilir.</a:t>
            </a:r>
          </a:p>
        </p:txBody>
      </p:sp>
      <p:pic>
        <p:nvPicPr>
          <p:cNvPr id="4" name="Resim 3"/>
          <p:cNvPicPr>
            <a:picLocks noChangeAspect="1"/>
          </p:cNvPicPr>
          <p:nvPr/>
        </p:nvPicPr>
        <p:blipFill>
          <a:blip r:embed="rId2"/>
          <a:stretch>
            <a:fillRect/>
          </a:stretch>
        </p:blipFill>
        <p:spPr>
          <a:xfrm>
            <a:off x="8362609" y="1478416"/>
            <a:ext cx="3370013" cy="3415801"/>
          </a:xfrm>
          <a:prstGeom prst="rect">
            <a:avLst/>
          </a:prstGeom>
        </p:spPr>
      </p:pic>
    </p:spTree>
    <p:extLst>
      <p:ext uri="{BB962C8B-B14F-4D97-AF65-F5344CB8AC3E}">
        <p14:creationId xmlns:p14="http://schemas.microsoft.com/office/powerpoint/2010/main" val="984295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Fiziksel Zorbalık </a:t>
            </a:r>
            <a:br>
              <a:rPr lang="tr-TR" dirty="0"/>
            </a:br>
            <a:r>
              <a:rPr lang="tr-TR" dirty="0"/>
              <a:t> Fiziksel zorbalık: Öğrenciye yönelik olarak yapılan fiziksel güç içeren davranışlardır.       </a:t>
            </a:r>
          </a:p>
        </p:txBody>
      </p:sp>
      <p:sp>
        <p:nvSpPr>
          <p:cNvPr id="3" name="İçerik Yer Tutucusu 2"/>
          <p:cNvSpPr>
            <a:spLocks noGrp="1"/>
          </p:cNvSpPr>
          <p:nvPr>
            <p:ph sz="half" idx="1"/>
          </p:nvPr>
        </p:nvSpPr>
        <p:spPr>
          <a:xfrm>
            <a:off x="792480" y="2812868"/>
            <a:ext cx="3030583" cy="3709852"/>
          </a:xfrm>
        </p:spPr>
        <p:txBody>
          <a:bodyPr/>
          <a:lstStyle/>
          <a:p>
            <a:pPr marL="0" indent="0">
              <a:buNone/>
            </a:pPr>
            <a:r>
              <a:rPr lang="tr-TR" dirty="0"/>
              <a:t>• </a:t>
            </a:r>
            <a:r>
              <a:rPr lang="tr-TR" dirty="0" smtClean="0"/>
              <a:t>Tekme </a:t>
            </a:r>
            <a:r>
              <a:rPr lang="tr-TR" dirty="0"/>
              <a:t>atmak </a:t>
            </a:r>
            <a:endParaRPr lang="tr-TR" dirty="0" smtClean="0"/>
          </a:p>
          <a:p>
            <a:pPr marL="0" indent="0">
              <a:buNone/>
            </a:pPr>
            <a:r>
              <a:rPr lang="tr-TR" dirty="0" smtClean="0"/>
              <a:t>• </a:t>
            </a:r>
            <a:r>
              <a:rPr lang="tr-TR" dirty="0"/>
              <a:t>Tokat atmak </a:t>
            </a:r>
            <a:endParaRPr lang="tr-TR" dirty="0" smtClean="0"/>
          </a:p>
          <a:p>
            <a:pPr marL="0" indent="0">
              <a:buNone/>
            </a:pPr>
            <a:r>
              <a:rPr lang="tr-TR" dirty="0" smtClean="0"/>
              <a:t>• </a:t>
            </a:r>
            <a:r>
              <a:rPr lang="tr-TR" dirty="0"/>
              <a:t>Çelme takmak </a:t>
            </a:r>
            <a:endParaRPr lang="tr-TR" dirty="0" smtClean="0"/>
          </a:p>
          <a:p>
            <a:pPr marL="0" indent="0">
              <a:buNone/>
            </a:pPr>
            <a:r>
              <a:rPr lang="tr-TR" dirty="0" smtClean="0"/>
              <a:t>• </a:t>
            </a:r>
            <a:r>
              <a:rPr lang="tr-TR" dirty="0"/>
              <a:t>Vurmak </a:t>
            </a:r>
            <a:endParaRPr lang="tr-TR" dirty="0" smtClean="0"/>
          </a:p>
          <a:p>
            <a:pPr marL="0" indent="0">
              <a:buNone/>
            </a:pPr>
            <a:r>
              <a:rPr lang="tr-TR" dirty="0" smtClean="0"/>
              <a:t>• </a:t>
            </a:r>
            <a:r>
              <a:rPr lang="tr-TR" dirty="0"/>
              <a:t>İtmek </a:t>
            </a:r>
            <a:endParaRPr lang="tr-TR" dirty="0" smtClean="0"/>
          </a:p>
          <a:p>
            <a:pPr marL="0" indent="0">
              <a:buNone/>
            </a:pPr>
            <a:r>
              <a:rPr lang="tr-TR" dirty="0" smtClean="0"/>
              <a:t>• </a:t>
            </a:r>
            <a:r>
              <a:rPr lang="tr-TR" dirty="0"/>
              <a:t>Tükürmek </a:t>
            </a:r>
            <a:endParaRPr lang="tr-TR" dirty="0" smtClean="0"/>
          </a:p>
          <a:p>
            <a:pPr marL="0" indent="0">
              <a:buNone/>
            </a:pPr>
            <a:r>
              <a:rPr lang="tr-TR" dirty="0" smtClean="0"/>
              <a:t>• </a:t>
            </a:r>
            <a:r>
              <a:rPr lang="tr-TR" dirty="0"/>
              <a:t>Saçını çekmek, </a:t>
            </a:r>
            <a:r>
              <a:rPr lang="tr-TR" dirty="0" smtClean="0"/>
              <a:t>kesmek</a:t>
            </a:r>
          </a:p>
        </p:txBody>
      </p:sp>
      <p:sp>
        <p:nvSpPr>
          <p:cNvPr id="4" name="İçerik Yer Tutucusu 3"/>
          <p:cNvSpPr>
            <a:spLocks noGrp="1"/>
          </p:cNvSpPr>
          <p:nvPr>
            <p:ph sz="half" idx="2"/>
          </p:nvPr>
        </p:nvSpPr>
        <p:spPr>
          <a:xfrm>
            <a:off x="3823063" y="2873827"/>
            <a:ext cx="4423954" cy="3709852"/>
          </a:xfrm>
        </p:spPr>
        <p:txBody>
          <a:bodyPr/>
          <a:lstStyle/>
          <a:p>
            <a:pPr marL="0" indent="0">
              <a:buNone/>
            </a:pPr>
            <a:r>
              <a:rPr lang="tr-TR" dirty="0"/>
              <a:t>• </a:t>
            </a:r>
            <a:r>
              <a:rPr lang="tr-TR" dirty="0" smtClean="0"/>
              <a:t>Eşyalarına </a:t>
            </a:r>
            <a:r>
              <a:rPr lang="tr-TR" dirty="0"/>
              <a:t>zarar vermek, eşyalarını çalmak </a:t>
            </a:r>
            <a:endParaRPr lang="tr-TR" dirty="0" smtClean="0"/>
          </a:p>
          <a:p>
            <a:pPr marL="0" indent="0">
              <a:buNone/>
            </a:pPr>
            <a:r>
              <a:rPr lang="tr-TR" dirty="0" smtClean="0"/>
              <a:t>• </a:t>
            </a:r>
            <a:r>
              <a:rPr lang="tr-TR" dirty="0"/>
              <a:t>Haraç almak </a:t>
            </a:r>
            <a:endParaRPr lang="tr-TR" dirty="0" smtClean="0"/>
          </a:p>
          <a:p>
            <a:pPr marL="0" indent="0">
              <a:buNone/>
            </a:pPr>
            <a:r>
              <a:rPr lang="tr-TR" dirty="0" smtClean="0"/>
              <a:t>• </a:t>
            </a:r>
            <a:r>
              <a:rPr lang="tr-TR" dirty="0"/>
              <a:t>Sınıfa/tuvalete kilitlemek </a:t>
            </a:r>
            <a:endParaRPr lang="tr-TR" dirty="0" smtClean="0"/>
          </a:p>
          <a:p>
            <a:pPr marL="0" indent="0">
              <a:buNone/>
            </a:pPr>
            <a:r>
              <a:rPr lang="tr-TR" dirty="0" smtClean="0"/>
              <a:t>• </a:t>
            </a:r>
            <a:r>
              <a:rPr lang="tr-TR" dirty="0"/>
              <a:t>Tuvaletin kapısını izinsiz açmak </a:t>
            </a:r>
            <a:endParaRPr lang="tr-TR" dirty="0" smtClean="0"/>
          </a:p>
          <a:p>
            <a:pPr marL="0" indent="0">
              <a:buNone/>
            </a:pPr>
            <a:r>
              <a:rPr lang="tr-TR" dirty="0" smtClean="0"/>
              <a:t>• </a:t>
            </a:r>
            <a:r>
              <a:rPr lang="tr-TR" dirty="0"/>
              <a:t>Uygunsuz el hareketleri yapmak </a:t>
            </a:r>
            <a:endParaRPr lang="tr-TR" dirty="0" smtClean="0"/>
          </a:p>
          <a:p>
            <a:pPr marL="0" indent="0">
              <a:buNone/>
            </a:pPr>
            <a:r>
              <a:rPr lang="tr-TR" dirty="0" smtClean="0"/>
              <a:t>• </a:t>
            </a:r>
            <a:r>
              <a:rPr lang="tr-TR" dirty="0"/>
              <a:t>Okul çıkışında darp etme</a:t>
            </a:r>
          </a:p>
          <a:p>
            <a:endParaRPr lang="tr-TR" dirty="0"/>
          </a:p>
        </p:txBody>
      </p:sp>
      <p:pic>
        <p:nvPicPr>
          <p:cNvPr id="5" name="Resim 4"/>
          <p:cNvPicPr>
            <a:picLocks noChangeAspect="1"/>
          </p:cNvPicPr>
          <p:nvPr/>
        </p:nvPicPr>
        <p:blipFill>
          <a:blip r:embed="rId2"/>
          <a:stretch>
            <a:fillRect/>
          </a:stretch>
        </p:blipFill>
        <p:spPr>
          <a:xfrm>
            <a:off x="8532172" y="2958600"/>
            <a:ext cx="3371220" cy="2179457"/>
          </a:xfrm>
          <a:prstGeom prst="rect">
            <a:avLst/>
          </a:prstGeom>
        </p:spPr>
      </p:pic>
    </p:spTree>
    <p:extLst>
      <p:ext uri="{BB962C8B-B14F-4D97-AF65-F5344CB8AC3E}">
        <p14:creationId xmlns:p14="http://schemas.microsoft.com/office/powerpoint/2010/main" val="2852929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63634" y="644435"/>
            <a:ext cx="8177349" cy="3970318"/>
          </a:xfrm>
          <a:prstGeom prst="rect">
            <a:avLst/>
          </a:prstGeom>
        </p:spPr>
        <p:txBody>
          <a:bodyPr wrap="square">
            <a:spAutoFit/>
          </a:bodyPr>
          <a:lstStyle/>
          <a:p>
            <a:r>
              <a:rPr lang="tr-TR" sz="2800" dirty="0" smtClean="0"/>
              <a:t>• Fiziksel zorbalık okullarda </a:t>
            </a:r>
            <a:r>
              <a:rPr lang="tr-TR" sz="2800" dirty="0" smtClean="0">
                <a:solidFill>
                  <a:srgbClr val="FF0000"/>
                </a:solidFill>
              </a:rPr>
              <a:t>en sık görülen </a:t>
            </a:r>
            <a:r>
              <a:rPr lang="tr-TR" sz="2800" dirty="0" smtClean="0"/>
              <a:t>zorbalık türüdür.</a:t>
            </a:r>
          </a:p>
          <a:p>
            <a:r>
              <a:rPr lang="tr-TR" sz="2800" dirty="0" smtClean="0"/>
              <a:t> • Diğer zorbalık türlerine kıyasla öğretmenler/öğrenciler tarafından </a:t>
            </a:r>
            <a:r>
              <a:rPr lang="tr-TR" sz="2800" dirty="0" smtClean="0">
                <a:solidFill>
                  <a:srgbClr val="FF0000"/>
                </a:solidFill>
              </a:rPr>
              <a:t>kolaylıkla</a:t>
            </a:r>
            <a:r>
              <a:rPr lang="tr-TR" sz="2800" dirty="0" smtClean="0"/>
              <a:t> tespit edilir. </a:t>
            </a:r>
          </a:p>
          <a:p>
            <a:r>
              <a:rPr lang="tr-TR" sz="2800" dirty="0" smtClean="0"/>
              <a:t>• Araştırmalar öğretmenlerin fiziksel zorbalığı diğer zorbalık türlerine kıyasla </a:t>
            </a:r>
            <a:r>
              <a:rPr lang="tr-TR" sz="2800" dirty="0" smtClean="0">
                <a:solidFill>
                  <a:srgbClr val="FF0000"/>
                </a:solidFill>
              </a:rPr>
              <a:t>daha çok önemsediğini ve ciddiye aldığını </a:t>
            </a:r>
            <a:r>
              <a:rPr lang="tr-TR" sz="2800" dirty="0" smtClean="0"/>
              <a:t>göstermektedir.</a:t>
            </a:r>
            <a:endParaRPr lang="tr-TR" sz="2800" dirty="0"/>
          </a:p>
        </p:txBody>
      </p:sp>
      <p:pic>
        <p:nvPicPr>
          <p:cNvPr id="6" name="Resim 5"/>
          <p:cNvPicPr>
            <a:picLocks noChangeAspect="1"/>
          </p:cNvPicPr>
          <p:nvPr/>
        </p:nvPicPr>
        <p:blipFill>
          <a:blip r:embed="rId2"/>
          <a:stretch>
            <a:fillRect/>
          </a:stretch>
        </p:blipFill>
        <p:spPr>
          <a:xfrm>
            <a:off x="4511041" y="4614753"/>
            <a:ext cx="4963886" cy="2000250"/>
          </a:xfrm>
          <a:prstGeom prst="rect">
            <a:avLst/>
          </a:prstGeom>
        </p:spPr>
      </p:pic>
    </p:spTree>
    <p:extLst>
      <p:ext uri="{BB962C8B-B14F-4D97-AF65-F5344CB8AC3E}">
        <p14:creationId xmlns:p14="http://schemas.microsoft.com/office/powerpoint/2010/main" val="2015536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TM02892315[[fn=Duman]]</Template>
  <TotalTime>459</TotalTime>
  <Words>2319</Words>
  <Application>Microsoft Office PowerPoint</Application>
  <PresentationFormat>Geniş ekran</PresentationFormat>
  <Paragraphs>276</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Century Gothic</vt:lpstr>
      <vt:lpstr>Leelawadee UI Semilight</vt:lpstr>
      <vt:lpstr>Times New Roman</vt:lpstr>
      <vt:lpstr>Wingdings 3</vt:lpstr>
      <vt:lpstr>Duman</vt:lpstr>
      <vt:lpstr> AKRAN ZORBALIĞI</vt:lpstr>
      <vt:lpstr>        AKRAN ZORBALIĞI NEDİR</vt:lpstr>
      <vt:lpstr>PowerPoint Sunusu</vt:lpstr>
      <vt:lpstr>PowerPoint Sunusu</vt:lpstr>
      <vt:lpstr>Akran Zorbalığı Hakkında</vt:lpstr>
      <vt:lpstr>Akran Zorbalığının Dünya’daki ve Türkiye’deki Yaygınlığı</vt:lpstr>
      <vt:lpstr>Akran Zorbalığının Türleri</vt:lpstr>
      <vt:lpstr>                     Fiziksel Zorbalık   Fiziksel zorbalık: Öğrenciye yönelik olarak yapılan fiziksel güç içeren davranışlardır.       </vt:lpstr>
      <vt:lpstr>PowerPoint Sunusu</vt:lpstr>
      <vt:lpstr>Sözel Zorbalık</vt:lpstr>
      <vt:lpstr>İlişkisel Zorbalık   • İlişkisel zorbalık: Öğrencinin sosyal ilişkilerine zarar vermeyi hedefleyen davranışlardır</vt:lpstr>
      <vt:lpstr>Siber Zorbalık</vt:lpstr>
      <vt:lpstr>Yaş Farklılıkları</vt:lpstr>
      <vt:lpstr>Cinsiyet Farklılıkları</vt:lpstr>
      <vt:lpstr>                Görüldüğü Yerler</vt:lpstr>
      <vt:lpstr>Akran Zorbalığında Farklı Öğrenci Rolleri</vt:lpstr>
      <vt:lpstr>Roller – Zorbalık Yapanlar  Akran zorbalığı yapan öğrencilerin bireysel özellikleri nelerdir?</vt:lpstr>
      <vt:lpstr>Roller – Zorbalığa Maruz Kalanlar Akran zorbalığına maruz kalan öğrencilerin bireysel özellikleri nelerdir?</vt:lpstr>
      <vt:lpstr>Roller - İzleyiciler</vt:lpstr>
      <vt:lpstr>Akran Zorbalığının Sonuçları</vt:lpstr>
      <vt:lpstr>Akran Zorbalığının Sonuçları – Zorbalık Yapanlar</vt:lpstr>
      <vt:lpstr>Akran Zorbalığının Sonuçları – Zorbalığa Maruz Kalanlar</vt:lpstr>
      <vt:lpstr>Akran Zorbalığının Sonuçları – Zorbalığa Maruz Kalanlar</vt:lpstr>
      <vt:lpstr>Akran Zorbalığının Sonuçları – Zorbalık Yapan ve Zorbalığa Maruz Kalanlar</vt:lpstr>
      <vt:lpstr>Akran Zorbalığının Sonuçları - İzleyiciler</vt:lpstr>
      <vt:lpstr>Akran Zorbalığı ile İlişkili Faktörler</vt:lpstr>
      <vt:lpstr>Aileye İlişkin Özellikler Zorbalık yapan çocukların aileleri?  </vt:lpstr>
      <vt:lpstr>Çocuk ve Ergenlerin Bireysel Özellikleri</vt:lpstr>
      <vt:lpstr>Aileye İlişkin Özellikler</vt:lpstr>
      <vt:lpstr>Aileye İlişkin Özellikler</vt:lpstr>
      <vt:lpstr>Ebeveynlerin Rol Model Olması</vt:lpstr>
      <vt:lpstr>PowerPoint Sunusu</vt:lpstr>
      <vt:lpstr>Okula İlişkin Özellikler</vt:lpstr>
      <vt:lpstr>             Çevresel Faktörler</vt:lpstr>
      <vt:lpstr>Akran Zorbalığını Önleyici Okul Yaklaşımı</vt:lpstr>
      <vt:lpstr>Akran Zorbalığını Önleyici Okul Yaklaşımı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AKRAN ZORBALIĞI</dc:title>
  <dc:creator>Microsoft hesabı</dc:creator>
  <cp:lastModifiedBy>LAST BİLİŞİM</cp:lastModifiedBy>
  <cp:revision>31</cp:revision>
  <dcterms:created xsi:type="dcterms:W3CDTF">2023-09-11T06:07:13Z</dcterms:created>
  <dcterms:modified xsi:type="dcterms:W3CDTF">2023-09-14T12:00:09Z</dcterms:modified>
</cp:coreProperties>
</file>