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7" r:id="rId2"/>
    <p:sldId id="258" r:id="rId3"/>
    <p:sldId id="259" r:id="rId4"/>
    <p:sldId id="283" r:id="rId5"/>
    <p:sldId id="284" r:id="rId6"/>
    <p:sldId id="285" r:id="rId7"/>
    <p:sldId id="286" r:id="rId8"/>
    <p:sldId id="287" r:id="rId9"/>
    <p:sldId id="261" r:id="rId10"/>
    <p:sldId id="262" r:id="rId11"/>
    <p:sldId id="269" r:id="rId12"/>
    <p:sldId id="263" r:id="rId13"/>
    <p:sldId id="264" r:id="rId14"/>
    <p:sldId id="265" r:id="rId15"/>
    <p:sldId id="266" r:id="rId16"/>
    <p:sldId id="267" r:id="rId17"/>
    <p:sldId id="268" r:id="rId18"/>
    <p:sldId id="270" r:id="rId19"/>
    <p:sldId id="271" r:id="rId20"/>
    <p:sldId id="272" r:id="rId21"/>
    <p:sldId id="273" r:id="rId22"/>
    <p:sldId id="288" r:id="rId23"/>
    <p:sldId id="274" r:id="rId24"/>
    <p:sldId id="275" r:id="rId25"/>
    <p:sldId id="276" r:id="rId26"/>
    <p:sldId id="289" r:id="rId27"/>
    <p:sldId id="281" r:id="rId28"/>
    <p:sldId id="290"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8263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45838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706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0400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383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85159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13927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33686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96725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3292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8779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9B7EE56-911C-9149-B51E-8D605036D048}" type="datetimeFigureOut">
              <a:rPr lang="tr-TR" smtClean="0"/>
              <a:t>15.09.2023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423184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9B7EE56-911C-9149-B51E-8D605036D048}" type="datetimeFigureOut">
              <a:rPr lang="tr-TR" smtClean="0"/>
              <a:t>15.09.2023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50749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EE56-911C-9149-B51E-8D605036D048}" type="datetimeFigureOut">
              <a:rPr lang="tr-TR" smtClean="0"/>
              <a:t>15.09.2023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9115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58226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517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9B7EE56-911C-9149-B51E-8D605036D048}" type="datetimeFigureOut">
              <a:rPr lang="tr-TR" smtClean="0"/>
              <a:t>15.09.2023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465115-F5B3-7547-B8C2-2BD391240D43}" type="slidenum">
              <a:rPr lang="tr-TR" smtClean="0"/>
              <a:t>‹#›</a:t>
            </a:fld>
            <a:endParaRPr lang="tr-TR"/>
          </a:p>
        </p:txBody>
      </p:sp>
    </p:spTree>
    <p:extLst>
      <p:ext uri="{BB962C8B-B14F-4D97-AF65-F5344CB8AC3E}">
        <p14:creationId xmlns:p14="http://schemas.microsoft.com/office/powerpoint/2010/main" val="223638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3F887ECB-FE77-EC4C-84CC-1E43AA8A5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88900" cap="sq" cmpd="thickThin">
            <a:solidFill>
              <a:srgbClr val="000000"/>
            </a:solidFill>
            <a:prstDash val="solid"/>
            <a:miter lim="800000"/>
          </a:ln>
          <a:effectLst>
            <a:innerShdw blurRad="76200">
              <a:srgbClr val="000000"/>
            </a:innerShdw>
          </a:effectLst>
        </p:spPr>
      </p:pic>
      <p:sp>
        <p:nvSpPr>
          <p:cNvPr id="5" name="Metin kutusu 4">
            <a:extLst>
              <a:ext uri="{FF2B5EF4-FFF2-40B4-BE49-F238E27FC236}">
                <a16:creationId xmlns:a16="http://schemas.microsoft.com/office/drawing/2014/main" xmlns="" id="{0C336C88-6544-C843-B0C0-34531392F94D}"/>
              </a:ext>
            </a:extLst>
          </p:cNvPr>
          <p:cNvSpPr txBox="1"/>
          <p:nvPr/>
        </p:nvSpPr>
        <p:spPr>
          <a:xfrm flipH="1">
            <a:off x="3428999" y="1250157"/>
            <a:ext cx="7411642" cy="1938992"/>
          </a:xfrm>
          <a:prstGeom prst="rect">
            <a:avLst/>
          </a:prstGeom>
          <a:noFill/>
        </p:spPr>
        <p:txBody>
          <a:bodyPr wrap="square" rtlCol="0">
            <a:spAutoFit/>
          </a:bodyPr>
          <a:lstStyle/>
          <a:p>
            <a:pPr algn="l"/>
            <a:r>
              <a:rPr lang="tr-TR" sz="6000" b="1" dirty="0">
                <a:solidFill>
                  <a:schemeClr val="bg1"/>
                </a:solidFill>
              </a:rPr>
              <a:t>AKRAN ZORBALIĞI(VELİ)</a:t>
            </a:r>
          </a:p>
        </p:txBody>
      </p:sp>
      <p:sp>
        <p:nvSpPr>
          <p:cNvPr id="6" name="Metin kutusu 5">
            <a:extLst>
              <a:ext uri="{FF2B5EF4-FFF2-40B4-BE49-F238E27FC236}">
                <a16:creationId xmlns:a16="http://schemas.microsoft.com/office/drawing/2014/main" xmlns="" id="{791B5311-D3D1-FC4F-9705-EA2610D01C88}"/>
              </a:ext>
            </a:extLst>
          </p:cNvPr>
          <p:cNvSpPr txBox="1"/>
          <p:nvPr/>
        </p:nvSpPr>
        <p:spPr>
          <a:xfrm>
            <a:off x="2484581" y="2758350"/>
            <a:ext cx="9840739" cy="2554545"/>
          </a:xfrm>
          <a:prstGeom prst="rect">
            <a:avLst/>
          </a:prstGeom>
          <a:noFill/>
        </p:spPr>
        <p:txBody>
          <a:bodyPr wrap="square" rtlCol="0">
            <a:spAutoFit/>
          </a:bodyPr>
          <a:lstStyle/>
          <a:p>
            <a:pPr algn="l"/>
            <a:endParaRPr lang="tr-TR" sz="4000" u="sng" dirty="0">
              <a:solidFill>
                <a:schemeClr val="bg1"/>
              </a:solidFill>
            </a:endParaRPr>
          </a:p>
          <a:p>
            <a:pPr algn="l"/>
            <a:r>
              <a:rPr lang="tr-TR" sz="4000" dirty="0" smtClean="0">
                <a:solidFill>
                  <a:schemeClr val="bg1"/>
                </a:solidFill>
              </a:rPr>
              <a:t> </a:t>
            </a:r>
            <a:endParaRPr lang="tr-TR" sz="4000" dirty="0">
              <a:solidFill>
                <a:schemeClr val="bg1"/>
              </a:solidFill>
            </a:endParaRPr>
          </a:p>
          <a:p>
            <a:pPr algn="l"/>
            <a:endParaRPr lang="tr-TR" sz="4000" dirty="0">
              <a:solidFill>
                <a:schemeClr val="bg1"/>
              </a:solidFill>
            </a:endParaRPr>
          </a:p>
          <a:p>
            <a:pPr algn="l"/>
            <a:endParaRPr lang="tr-TR" sz="4000" dirty="0">
              <a:solidFill>
                <a:schemeClr val="bg1"/>
              </a:solidFill>
            </a:endParaRPr>
          </a:p>
        </p:txBody>
      </p:sp>
      <p:sp>
        <p:nvSpPr>
          <p:cNvPr id="7" name="Metin kutusu 6">
            <a:extLst>
              <a:ext uri="{FF2B5EF4-FFF2-40B4-BE49-F238E27FC236}">
                <a16:creationId xmlns:a16="http://schemas.microsoft.com/office/drawing/2014/main" xmlns="" id="{A2E5B040-1E15-2440-903B-FC08054B23D9}"/>
              </a:ext>
            </a:extLst>
          </p:cNvPr>
          <p:cNvSpPr txBox="1"/>
          <p:nvPr/>
        </p:nvSpPr>
        <p:spPr>
          <a:xfrm flipH="1">
            <a:off x="7013375" y="4297680"/>
            <a:ext cx="749501" cy="45719"/>
          </a:xfrm>
          <a:prstGeom prst="rect">
            <a:avLst/>
          </a:prstGeom>
          <a:noFill/>
        </p:spPr>
        <p:txBody>
          <a:bodyPr wrap="square" rtlCol="0">
            <a:spAutoFit/>
          </a:bodyPr>
          <a:lstStyle/>
          <a:p>
            <a:pPr algn="l"/>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33" y="3288638"/>
            <a:ext cx="2022392" cy="206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93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a:extLst>
              <a:ext uri="{FF2B5EF4-FFF2-40B4-BE49-F238E27FC236}">
                <a16:creationId xmlns:a16="http://schemas.microsoft.com/office/drawing/2014/main" xmlns="" id="{2B766AFD-F877-DE44-A4A9-B7D3A5A568F6}"/>
              </a:ext>
            </a:extLst>
          </p:cNvPr>
          <p:cNvSpPr txBox="1">
            <a:spLocks noGrp="1"/>
          </p:cNvSpPr>
          <p:nvPr>
            <p:ph idx="1"/>
          </p:nvPr>
        </p:nvSpPr>
        <p:spPr>
          <a:xfrm>
            <a:off x="676672" y="540147"/>
            <a:ext cx="7002859" cy="56927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a:solidFill>
                  <a:srgbClr val="333333"/>
                </a:solidFill>
                <a:latin typeface="Open Sans"/>
              </a:rPr>
              <a:t>Sert ve dayanıklı izlenimi vermek için.</a:t>
            </a:r>
          </a:p>
          <a:p>
            <a:pPr algn="just"/>
            <a:r>
              <a:rPr lang="tr-TR" sz="3600">
                <a:solidFill>
                  <a:srgbClr val="333333"/>
                </a:solidFill>
                <a:latin typeface="Open Sans"/>
              </a:rPr>
              <a:t>Sevgi eksikliği.</a:t>
            </a:r>
          </a:p>
          <a:p>
            <a:pPr algn="just"/>
            <a:r>
              <a:rPr lang="tr-TR" sz="3600">
                <a:solidFill>
                  <a:srgbClr val="333333"/>
                </a:solidFill>
                <a:latin typeface="Open Sans"/>
              </a:rPr>
              <a:t>Başkaları tarafından beğenilmek için.</a:t>
            </a:r>
          </a:p>
          <a:p>
            <a:pPr algn="just"/>
            <a:r>
              <a:rPr lang="tr-TR" sz="3600">
                <a:solidFill>
                  <a:srgbClr val="333333"/>
                </a:solidFill>
                <a:latin typeface="Open Sans"/>
              </a:rPr>
              <a:t>Popüler olmak için.</a:t>
            </a:r>
          </a:p>
          <a:p>
            <a:pPr algn="just"/>
            <a:r>
              <a:rPr lang="tr-TR" sz="3600">
                <a:solidFill>
                  <a:srgbClr val="333333"/>
                </a:solidFill>
                <a:latin typeface="Open Sans"/>
              </a:rPr>
              <a:t>Her istenileni yapıldığından.</a:t>
            </a:r>
          </a:p>
          <a:p>
            <a:pPr algn="just"/>
            <a:r>
              <a:rPr lang="tr-TR" sz="3600">
                <a:solidFill>
                  <a:srgbClr val="333333"/>
                </a:solidFill>
                <a:latin typeface="Open Sans"/>
              </a:rPr>
              <a:t>Diğer çocuklar gibi olamadıklarından.</a:t>
            </a:r>
          </a:p>
          <a:p>
            <a:pPr algn="just"/>
            <a:r>
              <a:rPr lang="tr-TR" sz="3600">
                <a:solidFill>
                  <a:srgbClr val="333333"/>
                </a:solidFill>
                <a:latin typeface="Open Sans"/>
              </a:rPr>
              <a:t>Bir şeyleri başardıklarını hissetmediklerinden.</a:t>
            </a:r>
          </a:p>
        </p:txBody>
      </p:sp>
      <p:pic>
        <p:nvPicPr>
          <p:cNvPr id="2" name="Resim 2">
            <a:extLst>
              <a:ext uri="{FF2B5EF4-FFF2-40B4-BE49-F238E27FC236}">
                <a16:creationId xmlns:a16="http://schemas.microsoft.com/office/drawing/2014/main" xmlns="" id="{C23A7C07-14C8-084C-B3FA-41F85F7CC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0" y="915589"/>
            <a:ext cx="3387327" cy="4495802"/>
          </a:xfrm>
          <a:prstGeom prst="rect">
            <a:avLst/>
          </a:prstGeom>
        </p:spPr>
      </p:pic>
    </p:spTree>
    <p:extLst>
      <p:ext uri="{BB962C8B-B14F-4D97-AF65-F5344CB8AC3E}">
        <p14:creationId xmlns:p14="http://schemas.microsoft.com/office/powerpoint/2010/main" val="91249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4033359-CA40-354F-87A0-BB57C7AFE21B}"/>
              </a:ext>
            </a:extLst>
          </p:cNvPr>
          <p:cNvSpPr>
            <a:spLocks noGrp="1"/>
          </p:cNvSpPr>
          <p:nvPr>
            <p:ph type="title"/>
          </p:nvPr>
        </p:nvSpPr>
        <p:spPr/>
        <p:txBody>
          <a:bodyPr>
            <a:normAutofit/>
          </a:bodyPr>
          <a:lstStyle/>
          <a:p>
            <a:r>
              <a:rPr lang="tr-TR"/>
              <a:t>AKRAN ZORBALIĞINA KİMLER UĞRAR</a:t>
            </a:r>
          </a:p>
        </p:txBody>
      </p:sp>
      <p:sp>
        <p:nvSpPr>
          <p:cNvPr id="3" name="İçerik Yer Tutucusu 2">
            <a:extLst>
              <a:ext uri="{FF2B5EF4-FFF2-40B4-BE49-F238E27FC236}">
                <a16:creationId xmlns:a16="http://schemas.microsoft.com/office/drawing/2014/main" xmlns="" id="{196C898B-AA7A-D640-976F-969970A31A99}"/>
              </a:ext>
            </a:extLst>
          </p:cNvPr>
          <p:cNvSpPr>
            <a:spLocks noGrp="1"/>
          </p:cNvSpPr>
          <p:nvPr>
            <p:ph idx="1"/>
          </p:nvPr>
        </p:nvSpPr>
        <p:spPr>
          <a:xfrm>
            <a:off x="838200" y="1716485"/>
            <a:ext cx="6448425" cy="4351338"/>
          </a:xfrm>
        </p:spPr>
        <p:txBody>
          <a:bodyPr>
            <a:normAutofit fontScale="92500" lnSpcReduction="20000"/>
          </a:bodyPr>
          <a:lstStyle/>
          <a:p>
            <a:pPr algn="just"/>
            <a:r>
              <a:rPr lang="tr-TR" sz="3200" b="0" i="0" u="none" strike="noStrike">
                <a:solidFill>
                  <a:srgbClr val="22313C"/>
                </a:solidFill>
                <a:effectLst/>
                <a:latin typeface="Titillium Web"/>
              </a:rPr>
              <a:t>Hassas.</a:t>
            </a:r>
          </a:p>
          <a:p>
            <a:pPr algn="just"/>
            <a:r>
              <a:rPr lang="tr-TR" sz="3200" b="0" i="0" u="none" strike="noStrike">
                <a:solidFill>
                  <a:srgbClr val="22313C"/>
                </a:solidFill>
                <a:effectLst/>
                <a:latin typeface="Titillium Web"/>
              </a:rPr>
              <a:t>İçe dönük.</a:t>
            </a:r>
          </a:p>
          <a:p>
            <a:pPr algn="just"/>
            <a:r>
              <a:rPr lang="tr-TR" sz="3200" b="0" i="0" u="none" strike="noStrike">
                <a:solidFill>
                  <a:srgbClr val="22313C"/>
                </a:solidFill>
                <a:effectLst/>
                <a:latin typeface="Titillium Web"/>
              </a:rPr>
              <a:t>Utangaç.</a:t>
            </a:r>
          </a:p>
          <a:p>
            <a:pPr algn="just"/>
            <a:r>
              <a:rPr lang="tr-TR" sz="3200">
                <a:solidFill>
                  <a:srgbClr val="22313C"/>
                </a:solidFill>
                <a:latin typeface="Titillium Web"/>
              </a:rPr>
              <a:t>Özel gereksinimli bireyler.</a:t>
            </a:r>
            <a:endParaRPr lang="tr-TR" sz="3200" b="0" i="0" u="none" strike="noStrike">
              <a:solidFill>
                <a:srgbClr val="22313C"/>
              </a:solidFill>
              <a:effectLst/>
              <a:latin typeface="Titillium Web"/>
            </a:endParaRPr>
          </a:p>
          <a:p>
            <a:pPr algn="just"/>
            <a:r>
              <a:rPr lang="tr-TR" sz="3200" b="0" i="0" u="none" strike="noStrike">
                <a:solidFill>
                  <a:srgbClr val="22313C"/>
                </a:solidFill>
                <a:effectLst/>
                <a:latin typeface="Titillium Web"/>
              </a:rPr>
              <a:t>Farklı düşünen, farklı davranan.</a:t>
            </a:r>
          </a:p>
          <a:p>
            <a:pPr algn="just"/>
            <a:r>
              <a:rPr lang="tr-TR" sz="3200" b="0" i="0" u="none" strike="noStrike">
                <a:solidFill>
                  <a:srgbClr val="22313C"/>
                </a:solidFill>
                <a:effectLst/>
                <a:latin typeface="Titillium Web"/>
              </a:rPr>
              <a:t>Pasif.</a:t>
            </a:r>
          </a:p>
          <a:p>
            <a:pPr algn="just"/>
            <a:r>
              <a:rPr lang="tr-TR" sz="3200" b="0" i="0" u="none" strike="noStrike">
                <a:solidFill>
                  <a:srgbClr val="22313C"/>
                </a:solidFill>
                <a:effectLst/>
                <a:latin typeface="Titillium Web"/>
              </a:rPr>
              <a:t>Başkalarının kendileri üzerinde kontrolüne karşı çıkmayan.</a:t>
            </a:r>
          </a:p>
          <a:p>
            <a:pPr marL="0" indent="0" algn="just">
              <a:buNone/>
            </a:pPr>
            <a:r>
              <a:rPr lang="tr-TR" sz="3200">
                <a:solidFill>
                  <a:srgbClr val="22313C"/>
                </a:solidFill>
                <a:latin typeface="Titillium Web"/>
              </a:rPr>
              <a:t>•</a:t>
            </a:r>
            <a:r>
              <a:rPr lang="tr-TR" sz="3200" b="0" i="0" u="none" strike="noStrike">
                <a:solidFill>
                  <a:srgbClr val="22313C"/>
                </a:solidFill>
                <a:effectLst/>
                <a:latin typeface="Titillium Web"/>
              </a:rPr>
              <a:t>Endişeli ve kimi zaman depresif olan.</a:t>
            </a:r>
          </a:p>
        </p:txBody>
      </p:sp>
      <p:pic>
        <p:nvPicPr>
          <p:cNvPr id="5" name="Resim 5">
            <a:extLst>
              <a:ext uri="{FF2B5EF4-FFF2-40B4-BE49-F238E27FC236}">
                <a16:creationId xmlns:a16="http://schemas.microsoft.com/office/drawing/2014/main" xmlns="" id="{AE00C16D-E6BA-5847-AE48-8D7098EA4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90689"/>
            <a:ext cx="4446983" cy="3274218"/>
          </a:xfrm>
          <a:prstGeom prst="rect">
            <a:avLst/>
          </a:prstGeom>
        </p:spPr>
      </p:pic>
    </p:spTree>
    <p:extLst>
      <p:ext uri="{BB962C8B-B14F-4D97-AF65-F5344CB8AC3E}">
        <p14:creationId xmlns:p14="http://schemas.microsoft.com/office/powerpoint/2010/main" val="39332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A040EC-2737-6D4B-9EDD-628A8748C187}"/>
              </a:ext>
            </a:extLst>
          </p:cNvPr>
          <p:cNvSpPr>
            <a:spLocks noGrp="1"/>
          </p:cNvSpPr>
          <p:nvPr>
            <p:ph type="title"/>
          </p:nvPr>
        </p:nvSpPr>
        <p:spPr/>
        <p:txBody>
          <a:bodyPr>
            <a:normAutofit/>
          </a:bodyPr>
          <a:lstStyle/>
          <a:p>
            <a:r>
              <a:rPr lang="tr-TR"/>
              <a:t>ZORBALIĞA UĞRAYAN ÇOCUĞUN BELİRTİLERİ</a:t>
            </a:r>
          </a:p>
        </p:txBody>
      </p:sp>
      <p:sp>
        <p:nvSpPr>
          <p:cNvPr id="3" name="İçerik Yer Tutucusu 2">
            <a:extLst>
              <a:ext uri="{FF2B5EF4-FFF2-40B4-BE49-F238E27FC236}">
                <a16:creationId xmlns:a16="http://schemas.microsoft.com/office/drawing/2014/main" xmlns="" id="{5258C60A-5E4C-EB4B-9BDA-5D9FF9374E08}"/>
              </a:ext>
            </a:extLst>
          </p:cNvPr>
          <p:cNvSpPr>
            <a:spLocks noGrp="1"/>
          </p:cNvSpPr>
          <p:nvPr>
            <p:ph idx="1"/>
          </p:nvPr>
        </p:nvSpPr>
        <p:spPr>
          <a:xfrm>
            <a:off x="838200" y="1825625"/>
            <a:ext cx="3894534" cy="4351338"/>
          </a:xfrm>
        </p:spPr>
        <p:txBody>
          <a:bodyPr>
            <a:normAutofit/>
          </a:bodyPr>
          <a:lstStyle/>
          <a:p>
            <a:pPr marL="0" indent="0" algn="just">
              <a:buNone/>
            </a:pPr>
            <a:r>
              <a:rPr lang="tr-TR" sz="3200" b="1">
                <a:solidFill>
                  <a:srgbClr val="333333"/>
                </a:solidFill>
                <a:latin typeface="Open Sans"/>
              </a:rPr>
              <a:t>■</a:t>
            </a:r>
            <a:r>
              <a:rPr lang="tr-TR" sz="3200" b="1" i="0">
                <a:solidFill>
                  <a:srgbClr val="333333"/>
                </a:solidFill>
                <a:effectLst/>
                <a:latin typeface="Open Sans"/>
              </a:rPr>
              <a:t>Fiziksel Belirtiler:</a:t>
            </a:r>
            <a:endParaRPr lang="tr-TR" sz="3200" b="0" i="0">
              <a:solidFill>
                <a:srgbClr val="333333"/>
              </a:solidFill>
              <a:effectLst/>
              <a:latin typeface="Open Sans"/>
            </a:endParaRPr>
          </a:p>
          <a:p>
            <a:pPr algn="just"/>
            <a:r>
              <a:rPr lang="tr-TR" sz="3200" b="0" i="0">
                <a:solidFill>
                  <a:srgbClr val="333333"/>
                </a:solidFill>
                <a:effectLst/>
                <a:latin typeface="Open Sans"/>
              </a:rPr>
              <a:t>Karın ağrısı</a:t>
            </a:r>
          </a:p>
          <a:p>
            <a:pPr algn="just"/>
            <a:r>
              <a:rPr lang="tr-TR" sz="3200" b="0" i="0">
                <a:solidFill>
                  <a:srgbClr val="333333"/>
                </a:solidFill>
                <a:effectLst/>
                <a:latin typeface="Open Sans"/>
              </a:rPr>
              <a:t>Baş ağrısı</a:t>
            </a:r>
          </a:p>
          <a:p>
            <a:pPr algn="just"/>
            <a:r>
              <a:rPr lang="tr-TR" sz="3200" b="0" i="0">
                <a:solidFill>
                  <a:srgbClr val="333333"/>
                </a:solidFill>
                <a:effectLst/>
                <a:latin typeface="Open Sans"/>
              </a:rPr>
              <a:t>Genel ağrılar</a:t>
            </a:r>
          </a:p>
          <a:p>
            <a:pPr algn="just"/>
            <a:r>
              <a:rPr lang="tr-TR" sz="3200" b="0" i="0">
                <a:solidFill>
                  <a:srgbClr val="333333"/>
                </a:solidFill>
                <a:effectLst/>
                <a:latin typeface="Open Sans"/>
              </a:rPr>
              <a:t>Uyku düzensizliği</a:t>
            </a:r>
          </a:p>
          <a:p>
            <a:pPr algn="just"/>
            <a:r>
              <a:rPr lang="tr-TR" sz="3200" b="0" i="0">
                <a:solidFill>
                  <a:srgbClr val="333333"/>
                </a:solidFill>
                <a:effectLst/>
                <a:latin typeface="Open Sans"/>
              </a:rPr>
              <a:t>Alt ıslatma</a:t>
            </a:r>
          </a:p>
          <a:p>
            <a:pPr algn="just"/>
            <a:endParaRPr lang="tr-TR" sz="3200"/>
          </a:p>
        </p:txBody>
      </p:sp>
      <p:pic>
        <p:nvPicPr>
          <p:cNvPr id="4" name="Resim 4">
            <a:extLst>
              <a:ext uri="{FF2B5EF4-FFF2-40B4-BE49-F238E27FC236}">
                <a16:creationId xmlns:a16="http://schemas.microsoft.com/office/drawing/2014/main" xmlns="" id="{E7B318EE-F845-254E-82E1-C2CFEDFA4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3" y="1825625"/>
            <a:ext cx="3446859" cy="2920536"/>
          </a:xfrm>
          <a:prstGeom prst="rect">
            <a:avLst/>
          </a:prstGeom>
        </p:spPr>
      </p:pic>
      <p:pic>
        <p:nvPicPr>
          <p:cNvPr id="5" name="Resim 5">
            <a:extLst>
              <a:ext uri="{FF2B5EF4-FFF2-40B4-BE49-F238E27FC236}">
                <a16:creationId xmlns:a16="http://schemas.microsoft.com/office/drawing/2014/main" xmlns="" id="{387E8844-B150-BC4D-B590-CFB802548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922" y="3285893"/>
            <a:ext cx="2580846" cy="3097015"/>
          </a:xfrm>
          <a:prstGeom prst="rect">
            <a:avLst/>
          </a:prstGeom>
        </p:spPr>
      </p:pic>
    </p:spTree>
    <p:extLst>
      <p:ext uri="{BB962C8B-B14F-4D97-AF65-F5344CB8AC3E}">
        <p14:creationId xmlns:p14="http://schemas.microsoft.com/office/powerpoint/2010/main" val="32608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BB1898E-A3A5-CE4C-BDBF-7AB39837E0C0}"/>
              </a:ext>
            </a:extLst>
          </p:cNvPr>
          <p:cNvSpPr>
            <a:spLocks noGrp="1"/>
          </p:cNvSpPr>
          <p:nvPr>
            <p:ph idx="1"/>
          </p:nvPr>
        </p:nvSpPr>
        <p:spPr>
          <a:xfrm>
            <a:off x="856060" y="1253331"/>
            <a:ext cx="6341268" cy="3747294"/>
          </a:xfrm>
        </p:spPr>
        <p:txBody>
          <a:bodyPr>
            <a:normAutofit fontScale="92500"/>
          </a:bodyPr>
          <a:lstStyle/>
          <a:p>
            <a:pPr marL="0" indent="0">
              <a:buNone/>
            </a:pPr>
            <a:r>
              <a:rPr lang="tr-TR" sz="3200" b="1" i="0">
                <a:solidFill>
                  <a:srgbClr val="333333"/>
                </a:solidFill>
                <a:effectLst/>
                <a:latin typeface="Open Sans"/>
              </a:rPr>
              <a:t>■Duygusal Belirtiler:</a:t>
            </a:r>
            <a:endParaRPr lang="tr-TR" sz="3200" b="0" i="0">
              <a:solidFill>
                <a:srgbClr val="333333"/>
              </a:solidFill>
              <a:effectLst/>
              <a:latin typeface="Open Sans"/>
            </a:endParaRPr>
          </a:p>
          <a:p>
            <a:r>
              <a:rPr lang="tr-TR" sz="3200" b="0" i="0">
                <a:solidFill>
                  <a:srgbClr val="333333"/>
                </a:solidFill>
                <a:effectLst/>
                <a:latin typeface="Open Sans"/>
              </a:rPr>
              <a:t>Endişe/Kaygı/Korku</a:t>
            </a:r>
          </a:p>
          <a:p>
            <a:r>
              <a:rPr lang="tr-TR" sz="3200" b="0" i="0">
                <a:solidFill>
                  <a:srgbClr val="333333"/>
                </a:solidFill>
                <a:effectLst/>
                <a:latin typeface="Open Sans"/>
              </a:rPr>
              <a:t>Üzüntü</a:t>
            </a:r>
          </a:p>
          <a:p>
            <a:r>
              <a:rPr lang="tr-TR" sz="3200" b="0" i="0">
                <a:solidFill>
                  <a:srgbClr val="333333"/>
                </a:solidFill>
                <a:effectLst/>
                <a:latin typeface="Open Sans"/>
              </a:rPr>
              <a:t>Çökkünlük</a:t>
            </a:r>
          </a:p>
          <a:p>
            <a:r>
              <a:rPr lang="tr-TR" sz="3200" b="0" i="0">
                <a:solidFill>
                  <a:srgbClr val="333333"/>
                </a:solidFill>
                <a:effectLst/>
                <a:latin typeface="Open Sans"/>
              </a:rPr>
              <a:t>Tedirginlik</a:t>
            </a:r>
          </a:p>
          <a:p>
            <a:r>
              <a:rPr lang="tr-TR" sz="3200" b="0" i="0">
                <a:solidFill>
                  <a:srgbClr val="333333"/>
                </a:solidFill>
                <a:effectLst/>
                <a:latin typeface="Open Sans"/>
              </a:rPr>
              <a:t>Çaresizlik/Yetersizlik/Sevilmeme</a:t>
            </a:r>
          </a:p>
          <a:p>
            <a:endParaRPr lang="tr-TR" sz="3200"/>
          </a:p>
        </p:txBody>
      </p:sp>
      <p:pic>
        <p:nvPicPr>
          <p:cNvPr id="5" name="Resim 5">
            <a:extLst>
              <a:ext uri="{FF2B5EF4-FFF2-40B4-BE49-F238E27FC236}">
                <a16:creationId xmlns:a16="http://schemas.microsoft.com/office/drawing/2014/main" xmlns="" id="{BDB96CF5-DCD4-4241-81F9-52A11BE6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662" y="417644"/>
            <a:ext cx="2939915" cy="5418667"/>
          </a:xfrm>
          <a:prstGeom prst="rect">
            <a:avLst/>
          </a:prstGeom>
        </p:spPr>
      </p:pic>
    </p:spTree>
    <p:extLst>
      <p:ext uri="{BB962C8B-B14F-4D97-AF65-F5344CB8AC3E}">
        <p14:creationId xmlns:p14="http://schemas.microsoft.com/office/powerpoint/2010/main" val="5948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70027B9-7BDB-FA43-A75A-A2443E295A7E}"/>
              </a:ext>
            </a:extLst>
          </p:cNvPr>
          <p:cNvSpPr>
            <a:spLocks noGrp="1"/>
          </p:cNvSpPr>
          <p:nvPr>
            <p:ph idx="1"/>
          </p:nvPr>
        </p:nvSpPr>
        <p:spPr>
          <a:xfrm>
            <a:off x="909637" y="1004094"/>
            <a:ext cx="4912519" cy="4351338"/>
          </a:xfrm>
        </p:spPr>
        <p:txBody>
          <a:bodyPr>
            <a:normAutofit/>
          </a:bodyPr>
          <a:lstStyle/>
          <a:p>
            <a:pPr marL="0" indent="0">
              <a:buNone/>
            </a:pPr>
            <a:r>
              <a:rPr lang="tr-TR" sz="3200" b="1" i="0">
                <a:solidFill>
                  <a:srgbClr val="333333"/>
                </a:solidFill>
                <a:effectLst/>
                <a:latin typeface="Open Sans"/>
              </a:rPr>
              <a:t>■Davranışsal Belirtiler:</a:t>
            </a:r>
            <a:endParaRPr lang="tr-TR" sz="3200" b="0" i="0">
              <a:solidFill>
                <a:srgbClr val="333333"/>
              </a:solidFill>
              <a:effectLst/>
              <a:latin typeface="Open Sans"/>
            </a:endParaRPr>
          </a:p>
          <a:p>
            <a:r>
              <a:rPr lang="tr-TR" sz="3200" b="0" i="0">
                <a:solidFill>
                  <a:srgbClr val="333333"/>
                </a:solidFill>
                <a:effectLst/>
                <a:latin typeface="Open Sans"/>
              </a:rPr>
              <a:t>Okul reddi</a:t>
            </a:r>
          </a:p>
          <a:p>
            <a:r>
              <a:rPr lang="tr-TR" sz="3200" b="0" i="0">
                <a:solidFill>
                  <a:srgbClr val="333333"/>
                </a:solidFill>
                <a:effectLst/>
                <a:latin typeface="Open Sans"/>
              </a:rPr>
              <a:t>Konuşmama</a:t>
            </a:r>
          </a:p>
          <a:p>
            <a:r>
              <a:rPr lang="tr-TR" sz="3200" b="0" i="0">
                <a:solidFill>
                  <a:srgbClr val="333333"/>
                </a:solidFill>
                <a:effectLst/>
                <a:latin typeface="Open Sans"/>
              </a:rPr>
              <a:t>Sosyal geri çekilme</a:t>
            </a:r>
          </a:p>
          <a:p>
            <a:r>
              <a:rPr lang="tr-TR" sz="3200" b="0" i="0">
                <a:solidFill>
                  <a:srgbClr val="333333"/>
                </a:solidFill>
                <a:effectLst/>
                <a:latin typeface="Open Sans"/>
              </a:rPr>
              <a:t>Ağlama nöbetleri</a:t>
            </a:r>
          </a:p>
          <a:p>
            <a:r>
              <a:rPr lang="tr-TR" sz="3200" b="0" i="0">
                <a:solidFill>
                  <a:srgbClr val="333333"/>
                </a:solidFill>
                <a:effectLst/>
                <a:latin typeface="Open Sans"/>
              </a:rPr>
              <a:t>Odaya kapanma</a:t>
            </a:r>
          </a:p>
          <a:p>
            <a:r>
              <a:rPr lang="tr-TR" sz="3200" b="0" i="0">
                <a:solidFill>
                  <a:srgbClr val="333333"/>
                </a:solidFill>
                <a:effectLst/>
                <a:latin typeface="Open Sans"/>
              </a:rPr>
              <a:t>Kabuslar ve alt ıslatma</a:t>
            </a:r>
          </a:p>
          <a:p>
            <a:endParaRPr lang="tr-TR" sz="3200"/>
          </a:p>
        </p:txBody>
      </p:sp>
      <p:pic>
        <p:nvPicPr>
          <p:cNvPr id="4" name="Resim 4">
            <a:extLst>
              <a:ext uri="{FF2B5EF4-FFF2-40B4-BE49-F238E27FC236}">
                <a16:creationId xmlns:a16="http://schemas.microsoft.com/office/drawing/2014/main" xmlns="" id="{C55C9D5A-5CF9-9844-B68C-C3CABF6C8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592" y="164703"/>
            <a:ext cx="3355092" cy="3764360"/>
          </a:xfrm>
          <a:prstGeom prst="rect">
            <a:avLst/>
          </a:prstGeom>
        </p:spPr>
      </p:pic>
      <p:pic>
        <p:nvPicPr>
          <p:cNvPr id="5" name="Resim 5">
            <a:extLst>
              <a:ext uri="{FF2B5EF4-FFF2-40B4-BE49-F238E27FC236}">
                <a16:creationId xmlns:a16="http://schemas.microsoft.com/office/drawing/2014/main" xmlns="" id="{F1D938D6-1A84-B845-ACA2-ED01BE34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187" y="3179763"/>
            <a:ext cx="3000375" cy="3505200"/>
          </a:xfrm>
          <a:prstGeom prst="rect">
            <a:avLst/>
          </a:prstGeom>
        </p:spPr>
      </p:pic>
    </p:spTree>
    <p:extLst>
      <p:ext uri="{BB962C8B-B14F-4D97-AF65-F5344CB8AC3E}">
        <p14:creationId xmlns:p14="http://schemas.microsoft.com/office/powerpoint/2010/main" val="36431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0776DA6-3C7A-2C4C-A425-6F8ABC01D389}"/>
              </a:ext>
            </a:extLst>
          </p:cNvPr>
          <p:cNvSpPr>
            <a:spLocks noGrp="1"/>
          </p:cNvSpPr>
          <p:nvPr>
            <p:ph type="title"/>
          </p:nvPr>
        </p:nvSpPr>
        <p:spPr/>
        <p:txBody>
          <a:bodyPr>
            <a:normAutofit/>
          </a:bodyPr>
          <a:lstStyle/>
          <a:p>
            <a:r>
              <a:rPr lang="tr-TR"/>
              <a:t>ZORBALIĞIN YOL AÇTIĞI SORUNLAR </a:t>
            </a:r>
          </a:p>
        </p:txBody>
      </p:sp>
      <p:sp>
        <p:nvSpPr>
          <p:cNvPr id="3" name="İçerik Yer Tutucusu 2">
            <a:extLst>
              <a:ext uri="{FF2B5EF4-FFF2-40B4-BE49-F238E27FC236}">
                <a16:creationId xmlns:a16="http://schemas.microsoft.com/office/drawing/2014/main" xmlns="" id="{A4AA0CD7-7AA6-494E-BBD2-3D260DB6F638}"/>
              </a:ext>
            </a:extLst>
          </p:cNvPr>
          <p:cNvSpPr>
            <a:spLocks noGrp="1"/>
          </p:cNvSpPr>
          <p:nvPr>
            <p:ph idx="1"/>
          </p:nvPr>
        </p:nvSpPr>
        <p:spPr>
          <a:xfrm>
            <a:off x="802481" y="1825625"/>
            <a:ext cx="5948363" cy="4103688"/>
          </a:xfrm>
        </p:spPr>
        <p:txBody>
          <a:bodyPr>
            <a:normAutofit/>
          </a:bodyPr>
          <a:lstStyle/>
          <a:p>
            <a:pPr marL="0" indent="0" algn="just">
              <a:buNone/>
            </a:pPr>
            <a:r>
              <a:rPr lang="tr-TR" sz="3200">
                <a:solidFill>
                  <a:srgbClr val="22313C"/>
                </a:solidFill>
                <a:latin typeface="Titillium Web"/>
              </a:rPr>
              <a:t>■ </a:t>
            </a:r>
            <a:r>
              <a:rPr lang="tr-TR" sz="3200" b="1" i="0" u="none" strike="noStrike">
                <a:solidFill>
                  <a:srgbClr val="22313C"/>
                </a:solidFill>
                <a:effectLst/>
                <a:latin typeface="Titillium Web"/>
              </a:rPr>
              <a:t>Psikolojik sorunlar:</a:t>
            </a:r>
            <a:r>
              <a:rPr lang="tr-TR" sz="3200" b="0" i="0" u="none" strike="noStrike">
                <a:solidFill>
                  <a:srgbClr val="22313C"/>
                </a:solidFill>
                <a:effectLst/>
                <a:latin typeface="Titillium Web"/>
              </a:rPr>
              <a:t>Huzursuzluk, kaygı, panik, gerginlik hissi, yoğunlaşma bozukluğu vb. duygusal değişimlerle var olan sorunların artması, uyku sorunları, altını ıslatma, okul fobisi ve depresyon görülebilmektedir.</a:t>
            </a:r>
          </a:p>
        </p:txBody>
      </p:sp>
      <p:pic>
        <p:nvPicPr>
          <p:cNvPr id="4" name="Resim 4">
            <a:extLst>
              <a:ext uri="{FF2B5EF4-FFF2-40B4-BE49-F238E27FC236}">
                <a16:creationId xmlns:a16="http://schemas.microsoft.com/office/drawing/2014/main" xmlns="" id="{46789BE3-BFA2-AA46-9A51-C76D89A48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297" y="1581150"/>
            <a:ext cx="4762500" cy="3695700"/>
          </a:xfrm>
          <a:prstGeom prst="rect">
            <a:avLst/>
          </a:prstGeom>
        </p:spPr>
      </p:pic>
    </p:spTree>
    <p:extLst>
      <p:ext uri="{BB962C8B-B14F-4D97-AF65-F5344CB8AC3E}">
        <p14:creationId xmlns:p14="http://schemas.microsoft.com/office/powerpoint/2010/main" val="69058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F0FA054-28A6-9248-B782-661BF2FBD7D9}"/>
              </a:ext>
            </a:extLst>
          </p:cNvPr>
          <p:cNvSpPr>
            <a:spLocks noGrp="1"/>
          </p:cNvSpPr>
          <p:nvPr>
            <p:ph idx="1"/>
          </p:nvPr>
        </p:nvSpPr>
        <p:spPr>
          <a:xfrm>
            <a:off x="873919" y="1129109"/>
            <a:ext cx="5734050" cy="2603500"/>
          </a:xfrm>
        </p:spPr>
        <p:txBody>
          <a:bodyPr>
            <a:normAutofit/>
          </a:bodyPr>
          <a:lstStyle/>
          <a:p>
            <a:pPr marL="0" indent="0" algn="just">
              <a:buNone/>
            </a:pPr>
            <a:r>
              <a:rPr lang="tr-TR" sz="3200" b="1" i="0">
                <a:solidFill>
                  <a:srgbClr val="22313C"/>
                </a:solidFill>
                <a:effectLst/>
                <a:latin typeface="Titillium Web"/>
              </a:rPr>
              <a:t>■Akademik sorunlar:</a:t>
            </a:r>
            <a:r>
              <a:rPr lang="tr-TR" sz="3200" b="0" i="0">
                <a:solidFill>
                  <a:srgbClr val="22313C"/>
                </a:solidFill>
                <a:effectLst/>
                <a:latin typeface="Titillium Web"/>
              </a:rPr>
              <a:t> Okula uyumda bozulma, okulu güvensiz ve mutsuz bir yer olarak algılama, okula gitmek istememe,</a:t>
            </a:r>
            <a:endParaRPr lang="tr-TR" sz="3200"/>
          </a:p>
        </p:txBody>
      </p:sp>
      <p:pic>
        <p:nvPicPr>
          <p:cNvPr id="4" name="Resim 4">
            <a:extLst>
              <a:ext uri="{FF2B5EF4-FFF2-40B4-BE49-F238E27FC236}">
                <a16:creationId xmlns:a16="http://schemas.microsoft.com/office/drawing/2014/main" xmlns="" id="{A7DEE0AB-7C75-754C-8DF5-A87AEE74C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046" y="1676796"/>
            <a:ext cx="4643438" cy="3794126"/>
          </a:xfrm>
          <a:prstGeom prst="rect">
            <a:avLst/>
          </a:prstGeom>
        </p:spPr>
      </p:pic>
    </p:spTree>
    <p:extLst>
      <p:ext uri="{BB962C8B-B14F-4D97-AF65-F5344CB8AC3E}">
        <p14:creationId xmlns:p14="http://schemas.microsoft.com/office/powerpoint/2010/main" val="79364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9FFE0F8-7956-704D-81FF-764DE5B89210}"/>
              </a:ext>
            </a:extLst>
          </p:cNvPr>
          <p:cNvSpPr>
            <a:spLocks noGrp="1"/>
          </p:cNvSpPr>
          <p:nvPr>
            <p:ph idx="1"/>
          </p:nvPr>
        </p:nvSpPr>
        <p:spPr>
          <a:xfrm>
            <a:off x="731045" y="1021953"/>
            <a:ext cx="6466284" cy="4353719"/>
          </a:xfrm>
        </p:spPr>
        <p:txBody>
          <a:bodyPr>
            <a:normAutofit/>
          </a:bodyPr>
          <a:lstStyle/>
          <a:p>
            <a:pPr marL="0" indent="0" algn="just">
              <a:buNone/>
            </a:pPr>
            <a:r>
              <a:rPr lang="tr-TR" sz="3200" b="1" i="0">
                <a:solidFill>
                  <a:srgbClr val="22313C"/>
                </a:solidFill>
                <a:effectLst/>
                <a:latin typeface="Titillium Web"/>
              </a:rPr>
              <a:t>■Sosyal sorunlar</a:t>
            </a:r>
            <a:r>
              <a:rPr lang="tr-TR" sz="3200" b="0" i="0">
                <a:solidFill>
                  <a:srgbClr val="22313C"/>
                </a:solidFill>
                <a:effectLst/>
                <a:latin typeface="Titillium Web"/>
              </a:rPr>
              <a:t>: Sosyal ve duygusal yaşantıda problemler, arkadaşlık kurma ve arkadaşlığı sürdürmekte sıkıntı yaşama, olumsuz benlik algısı oluşturma, kendini ifade etmekte güçlük çekme, güvensizlik, yaşama ve içine kapanıklık, utangaçlık vb.</a:t>
            </a:r>
            <a:endParaRPr lang="tr-TR" sz="3200"/>
          </a:p>
        </p:txBody>
      </p:sp>
      <p:pic>
        <p:nvPicPr>
          <p:cNvPr id="4" name="Resim 4">
            <a:extLst>
              <a:ext uri="{FF2B5EF4-FFF2-40B4-BE49-F238E27FC236}">
                <a16:creationId xmlns:a16="http://schemas.microsoft.com/office/drawing/2014/main" xmlns="" id="{489377DE-7BED-1F4C-ADD8-EC4D98C4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751" y="2398448"/>
            <a:ext cx="4596218" cy="3923772"/>
          </a:xfrm>
          <a:prstGeom prst="rect">
            <a:avLst/>
          </a:prstGeom>
        </p:spPr>
      </p:pic>
    </p:spTree>
    <p:extLst>
      <p:ext uri="{BB962C8B-B14F-4D97-AF65-F5344CB8AC3E}">
        <p14:creationId xmlns:p14="http://schemas.microsoft.com/office/powerpoint/2010/main" val="334264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CB7A2E5-DC89-2144-AADD-E5D2366AA63B}"/>
              </a:ext>
            </a:extLst>
          </p:cNvPr>
          <p:cNvSpPr>
            <a:spLocks noGrp="1"/>
          </p:cNvSpPr>
          <p:nvPr>
            <p:ph type="title"/>
          </p:nvPr>
        </p:nvSpPr>
        <p:spPr/>
        <p:txBody>
          <a:bodyPr>
            <a:normAutofit/>
          </a:bodyPr>
          <a:lstStyle/>
          <a:p>
            <a:r>
              <a:rPr lang="tr-TR"/>
              <a:t>ÇOCUĞUNUZUN ZORBALIĞA MARUZ KALDIĞINI NEREDEN ANLARIZ</a:t>
            </a:r>
          </a:p>
        </p:txBody>
      </p:sp>
      <p:sp>
        <p:nvSpPr>
          <p:cNvPr id="3" name="İçerik Yer Tutucusu 2">
            <a:extLst>
              <a:ext uri="{FF2B5EF4-FFF2-40B4-BE49-F238E27FC236}">
                <a16:creationId xmlns:a16="http://schemas.microsoft.com/office/drawing/2014/main" xmlns="" id="{5D982B26-1E2F-C849-9B4D-EF751F3C1694}"/>
              </a:ext>
            </a:extLst>
          </p:cNvPr>
          <p:cNvSpPr>
            <a:spLocks noGrp="1"/>
          </p:cNvSpPr>
          <p:nvPr>
            <p:ph idx="1"/>
          </p:nvPr>
        </p:nvSpPr>
        <p:spPr>
          <a:xfrm>
            <a:off x="838200" y="1897063"/>
            <a:ext cx="10038159" cy="4351338"/>
          </a:xfrm>
        </p:spPr>
        <p:txBody>
          <a:bodyPr>
            <a:normAutofit fontScale="92500" lnSpcReduction="10000"/>
          </a:bodyPr>
          <a:lstStyle/>
          <a:p>
            <a:pPr marL="0" indent="0" algn="just">
              <a:buNone/>
            </a:pPr>
            <a:r>
              <a:rPr lang="tr-TR" sz="3200" b="0" i="0" u="none" strike="noStrike">
                <a:solidFill>
                  <a:srgbClr val="22313C"/>
                </a:solidFill>
                <a:effectLst/>
                <a:latin typeface="Titillium Web"/>
              </a:rPr>
              <a:t>•Arkadaşlarından ve okuldan hiç bahsetmemesi</a:t>
            </a:r>
          </a:p>
          <a:p>
            <a:pPr marL="0" indent="0" algn="just">
              <a:buNone/>
            </a:pPr>
            <a:r>
              <a:rPr lang="tr-TR" sz="3200" b="0" i="0" u="none" strike="noStrike">
                <a:solidFill>
                  <a:srgbClr val="22313C"/>
                </a:solidFill>
                <a:effectLst/>
                <a:latin typeface="Titillium Web"/>
              </a:rPr>
              <a:t>• Okula gitmek istememesi, okul değiştirme isteği, sabahları iştahsızlık çekme, sürekli karın ve baş ağrısı</a:t>
            </a:r>
          </a:p>
          <a:p>
            <a:pPr marL="0" indent="0" algn="just">
              <a:buNone/>
            </a:pPr>
            <a:r>
              <a:rPr lang="tr-TR" sz="3200" b="0" i="0" u="none" strike="noStrike">
                <a:solidFill>
                  <a:srgbClr val="22313C"/>
                </a:solidFill>
                <a:effectLst/>
                <a:latin typeface="Titillium Web"/>
              </a:rPr>
              <a:t>• Korkulu rüyalar görmesi, uykusunda ağlaması, yatağını ıslatması</a:t>
            </a:r>
          </a:p>
          <a:p>
            <a:pPr marL="0" indent="0" algn="just">
              <a:buNone/>
            </a:pPr>
            <a:r>
              <a:rPr lang="tr-TR" sz="3200" b="0" i="0" u="none" strike="noStrike">
                <a:solidFill>
                  <a:srgbClr val="22313C"/>
                </a:solidFill>
                <a:effectLst/>
                <a:latin typeface="Titillium Web"/>
              </a:rPr>
              <a:t>• Sürekli uyumak istemesi</a:t>
            </a:r>
          </a:p>
          <a:p>
            <a:pPr marL="0" indent="0" algn="just">
              <a:buNone/>
            </a:pPr>
            <a:r>
              <a:rPr lang="tr-TR" sz="3200" b="0" i="0" u="none" strike="noStrike">
                <a:solidFill>
                  <a:srgbClr val="22313C"/>
                </a:solidFill>
                <a:effectLst/>
                <a:latin typeface="Titillium Web"/>
              </a:rPr>
              <a:t>• İçe kapanma ve kekeleme gibi durumların ortaya çıkması</a:t>
            </a:r>
          </a:p>
          <a:p>
            <a:pPr marL="0" indent="0" algn="just">
              <a:buNone/>
            </a:pPr>
            <a:r>
              <a:rPr lang="tr-TR" sz="3200" b="0" i="0" u="none" strike="noStrike">
                <a:solidFill>
                  <a:srgbClr val="22313C"/>
                </a:solidFill>
                <a:effectLst/>
                <a:latin typeface="Titillium Web"/>
              </a:rPr>
              <a:t>• Ne sorunu olduğunu söylemek istememesi</a:t>
            </a:r>
          </a:p>
        </p:txBody>
      </p:sp>
    </p:spTree>
    <p:extLst>
      <p:ext uri="{BB962C8B-B14F-4D97-AF65-F5344CB8AC3E}">
        <p14:creationId xmlns:p14="http://schemas.microsoft.com/office/powerpoint/2010/main" val="304878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7D138D-A183-CE4F-BAB6-2FCC37CC6515}"/>
              </a:ext>
            </a:extLst>
          </p:cNvPr>
          <p:cNvSpPr>
            <a:spLocks noGrp="1"/>
          </p:cNvSpPr>
          <p:nvPr>
            <p:ph type="title"/>
          </p:nvPr>
        </p:nvSpPr>
        <p:spPr/>
        <p:txBody>
          <a:bodyPr>
            <a:normAutofit fontScale="90000"/>
          </a:bodyPr>
          <a:lstStyle/>
          <a:p>
            <a:r>
              <a:rPr lang="tr-TR"/>
              <a:t>ÇOCUĞUNUZUN ZORBALIK DAVRANIŞI SERGİLEMESİ DURUMUNDA NE YAPILMALI</a:t>
            </a:r>
          </a:p>
        </p:txBody>
      </p:sp>
      <p:sp>
        <p:nvSpPr>
          <p:cNvPr id="3" name="İçerik Yer Tutucusu 2">
            <a:extLst>
              <a:ext uri="{FF2B5EF4-FFF2-40B4-BE49-F238E27FC236}">
                <a16:creationId xmlns:a16="http://schemas.microsoft.com/office/drawing/2014/main" xmlns="" id="{B449E708-BEA4-3041-A7B3-A540B87D1607}"/>
              </a:ext>
            </a:extLst>
          </p:cNvPr>
          <p:cNvSpPr>
            <a:spLocks noGrp="1"/>
          </p:cNvSpPr>
          <p:nvPr>
            <p:ph idx="1"/>
          </p:nvPr>
        </p:nvSpPr>
        <p:spPr>
          <a:xfrm>
            <a:off x="767317" y="2060091"/>
            <a:ext cx="10323355" cy="4351338"/>
          </a:xfrm>
        </p:spPr>
        <p:txBody>
          <a:bodyPr>
            <a:normAutofit fontScale="85000" lnSpcReduction="10000"/>
          </a:bodyPr>
          <a:lstStyle/>
          <a:p>
            <a:pPr algn="just"/>
            <a:r>
              <a:rPr lang="tr-TR" sz="3200" b="0" i="0" u="none" strike="noStrike">
                <a:solidFill>
                  <a:srgbClr val="22313C"/>
                </a:solidFill>
                <a:effectLst/>
                <a:latin typeface="Titillium Web"/>
              </a:rPr>
              <a:t>Çocuğunuzla sakince konuşun, bunu yapma sebepleri ve yaptığı davranışın başkalarında yaratacağı olumsuz duygular üzerinde durun.</a:t>
            </a:r>
          </a:p>
          <a:p>
            <a:pPr marL="0" indent="0" algn="just">
              <a:buNone/>
            </a:pPr>
            <a:r>
              <a:rPr lang="tr-TR" sz="3200" b="0" i="0" u="none" strike="noStrike">
                <a:solidFill>
                  <a:srgbClr val="22313C"/>
                </a:solidFill>
                <a:effectLst/>
                <a:latin typeface="Titillium Web"/>
              </a:rPr>
              <a:t>• Bu davranışını onaylamadığınızı kesin ve net bir biçimde belirtin.</a:t>
            </a:r>
          </a:p>
          <a:p>
            <a:pPr marL="0" indent="0" algn="just">
              <a:buNone/>
            </a:pPr>
            <a:r>
              <a:rPr lang="tr-TR" sz="3200" b="0" i="0" u="none" strike="noStrike">
                <a:solidFill>
                  <a:srgbClr val="22313C"/>
                </a:solidFill>
                <a:effectLst/>
                <a:latin typeface="Titillium Web"/>
              </a:rPr>
              <a:t>• Varsa bu tür davranışlara model olan ailenin diğer üyelerini uyarın.</a:t>
            </a:r>
          </a:p>
          <a:p>
            <a:pPr marL="0" indent="0" algn="just">
              <a:buNone/>
            </a:pPr>
            <a:r>
              <a:rPr lang="tr-TR" sz="3200" b="0" i="0" u="none" strike="noStrike">
                <a:solidFill>
                  <a:srgbClr val="22313C"/>
                </a:solidFill>
                <a:effectLst/>
                <a:latin typeface="Titillium Web"/>
              </a:rPr>
              <a:t>• Kurallara uyduğunda, sorumlu davranışlar sergilediğinde, olumlu davranışlar gerçekleştirdiğinde takdir edin, bunları pekiştirin, ödüllendirin.</a:t>
            </a:r>
          </a:p>
          <a:p>
            <a:pPr marL="0" indent="0" algn="just">
              <a:buNone/>
            </a:pPr>
            <a:r>
              <a:rPr lang="tr-TR" sz="3200" b="0" i="0" u="none" strike="noStrike">
                <a:solidFill>
                  <a:srgbClr val="22313C"/>
                </a:solidFill>
                <a:effectLst/>
                <a:latin typeface="Titillium Web"/>
              </a:rPr>
              <a:t>• Okulla mutlaka işbirliği yapın.</a:t>
            </a:r>
          </a:p>
        </p:txBody>
      </p:sp>
    </p:spTree>
    <p:extLst>
      <p:ext uri="{BB962C8B-B14F-4D97-AF65-F5344CB8AC3E}">
        <p14:creationId xmlns:p14="http://schemas.microsoft.com/office/powerpoint/2010/main" val="37147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6C4953F9-A509-6541-AD6F-A97E8773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xmlns="" id="{26D1F3D7-3B53-0D42-B205-FC6A9788FEC3}"/>
              </a:ext>
            </a:extLst>
          </p:cNvPr>
          <p:cNvSpPr txBox="1"/>
          <p:nvPr/>
        </p:nvSpPr>
        <p:spPr>
          <a:xfrm flipH="1">
            <a:off x="2649138" y="354866"/>
            <a:ext cx="4583908" cy="1938992"/>
          </a:xfrm>
          <a:prstGeom prst="rect">
            <a:avLst/>
          </a:prstGeom>
          <a:noFill/>
        </p:spPr>
        <p:txBody>
          <a:bodyPr wrap="square" rtlCol="0">
            <a:spAutoFit/>
          </a:bodyPr>
          <a:lstStyle/>
          <a:p>
            <a:pPr algn="l"/>
            <a:r>
              <a:rPr lang="tr-TR" sz="6000">
                <a:solidFill>
                  <a:schemeClr val="bg1"/>
                </a:solidFill>
              </a:rPr>
              <a:t>İÇİNDEKİLER</a:t>
            </a:r>
          </a:p>
          <a:p>
            <a:pPr algn="l"/>
            <a:endParaRPr lang="tr-TR" sz="6000">
              <a:solidFill>
                <a:schemeClr val="bg1"/>
              </a:solidFill>
            </a:endParaRPr>
          </a:p>
        </p:txBody>
      </p:sp>
      <p:sp>
        <p:nvSpPr>
          <p:cNvPr id="6" name="Metin kutusu 5">
            <a:extLst>
              <a:ext uri="{FF2B5EF4-FFF2-40B4-BE49-F238E27FC236}">
                <a16:creationId xmlns:a16="http://schemas.microsoft.com/office/drawing/2014/main" xmlns="" id="{AF91E691-A781-2E45-BA3C-C025EECBFD52}"/>
              </a:ext>
            </a:extLst>
          </p:cNvPr>
          <p:cNvSpPr txBox="1"/>
          <p:nvPr/>
        </p:nvSpPr>
        <p:spPr>
          <a:xfrm flipH="1">
            <a:off x="3167061" y="1582340"/>
            <a:ext cx="7262814" cy="3970318"/>
          </a:xfrm>
          <a:prstGeom prst="rect">
            <a:avLst/>
          </a:prstGeom>
          <a:noFill/>
        </p:spPr>
        <p:txBody>
          <a:bodyPr wrap="square" rtlCol="0">
            <a:spAutoFit/>
          </a:bodyPr>
          <a:lstStyle/>
          <a:p>
            <a:pPr marL="342900" indent="-342900" algn="l">
              <a:buFont typeface="+mj-lt"/>
              <a:buAutoNum type="arabicPeriod"/>
            </a:pPr>
            <a:r>
              <a:rPr lang="tr-TR">
                <a:solidFill>
                  <a:schemeClr val="bg1"/>
                </a:solidFill>
              </a:rPr>
              <a:t>ZORBALIĞIN TANIMI</a:t>
            </a:r>
          </a:p>
          <a:p>
            <a:pPr marL="342900" indent="-342900" algn="l">
              <a:buFont typeface="+mj-lt"/>
              <a:buAutoNum type="arabicPeriod"/>
            </a:pPr>
            <a:r>
              <a:rPr lang="tr-TR">
                <a:solidFill>
                  <a:schemeClr val="bg1"/>
                </a:solidFill>
              </a:rPr>
              <a:t>AKRAN ZORBALIĞI TÜRLERİ</a:t>
            </a:r>
          </a:p>
          <a:p>
            <a:pPr marL="342900" indent="-342900" algn="l">
              <a:buFont typeface="+mj-lt"/>
              <a:buAutoNum type="arabicPeriod"/>
            </a:pPr>
            <a:r>
              <a:rPr lang="tr-TR">
                <a:solidFill>
                  <a:schemeClr val="bg1"/>
                </a:solidFill>
              </a:rPr>
              <a:t>ZORBALIĞIN ALTINDA YATAN SEBEP</a:t>
            </a:r>
          </a:p>
          <a:p>
            <a:pPr algn="l"/>
            <a:r>
              <a:rPr lang="tr-TR">
                <a:solidFill>
                  <a:schemeClr val="bg1"/>
                </a:solidFill>
              </a:rPr>
              <a:t>4.   AKRAN ZORBALIĞINA KİMLER UĞRAR</a:t>
            </a:r>
          </a:p>
          <a:p>
            <a:pPr algn="l"/>
            <a:r>
              <a:rPr lang="tr-TR">
                <a:solidFill>
                  <a:schemeClr val="bg1"/>
                </a:solidFill>
              </a:rPr>
              <a:t>5.   ZORBALIĞA UĞRAYAN ÇOCUĞUN BELİRTİLERİ</a:t>
            </a:r>
          </a:p>
          <a:p>
            <a:pPr algn="l"/>
            <a:r>
              <a:rPr lang="tr-TR">
                <a:solidFill>
                  <a:schemeClr val="bg1"/>
                </a:solidFill>
              </a:rPr>
              <a:t>6.   ZORBALIĞIN YOL AÇTIĞI SORUNLAR</a:t>
            </a:r>
          </a:p>
          <a:p>
            <a:pPr algn="l"/>
            <a:r>
              <a:rPr lang="tr-TR">
                <a:solidFill>
                  <a:schemeClr val="bg1"/>
                </a:solidFill>
              </a:rPr>
              <a:t>7.   ÇOCUĞUN ZORBALIĞA MARUZ KALDIĞINI NEREDEN ANLARIZ</a:t>
            </a:r>
          </a:p>
          <a:p>
            <a:pPr algn="l"/>
            <a:r>
              <a:rPr lang="tr-TR">
                <a:solidFill>
                  <a:schemeClr val="bg1"/>
                </a:solidFill>
              </a:rPr>
              <a:t>8.   ÇOCUĞUNUZ ZORBALIK DAVRANIŞI SERGİLİYORSA NASIL DAVRANMALIYIZ</a:t>
            </a:r>
          </a:p>
          <a:p>
            <a:pPr algn="l"/>
            <a:r>
              <a:rPr lang="tr-TR">
                <a:solidFill>
                  <a:schemeClr val="bg1"/>
                </a:solidFill>
              </a:rPr>
              <a:t>9.   ÇOCUĞUNUZUN ZORBALIĞA MARUZ KALDIĞINI DÜŞÜNÜYORSANIZ NELER YAPABİLİRSİNIZ</a:t>
            </a:r>
          </a:p>
          <a:p>
            <a:pPr algn="l"/>
            <a:r>
              <a:rPr lang="tr-TR">
                <a:solidFill>
                  <a:schemeClr val="bg1"/>
                </a:solidFill>
              </a:rPr>
              <a:t>10. AİLELERE ÖNERİLER</a:t>
            </a:r>
          </a:p>
          <a:p>
            <a:pPr algn="l"/>
            <a:r>
              <a:rPr lang="tr-TR">
                <a:solidFill>
                  <a:schemeClr val="bg1"/>
                </a:solidFill>
              </a:rPr>
              <a:t>11. KİTAP ÖNERİLERİ</a:t>
            </a:r>
          </a:p>
          <a:p>
            <a:pPr algn="l"/>
            <a:r>
              <a:rPr lang="tr-TR">
                <a:solidFill>
                  <a:schemeClr val="bg1"/>
                </a:solidFill>
              </a:rPr>
              <a:t>12. KAYNAKÇA</a:t>
            </a:r>
          </a:p>
        </p:txBody>
      </p:sp>
    </p:spTree>
    <p:extLst>
      <p:ext uri="{BB962C8B-B14F-4D97-AF65-F5344CB8AC3E}">
        <p14:creationId xmlns:p14="http://schemas.microsoft.com/office/powerpoint/2010/main" val="422413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102439-955F-5E48-9BB3-C6EADF17DED3}"/>
              </a:ext>
            </a:extLst>
          </p:cNvPr>
          <p:cNvSpPr>
            <a:spLocks noGrp="1"/>
          </p:cNvSpPr>
          <p:nvPr>
            <p:ph type="title"/>
          </p:nvPr>
        </p:nvSpPr>
        <p:spPr/>
        <p:txBody>
          <a:bodyPr>
            <a:normAutofit/>
          </a:bodyPr>
          <a:lstStyle/>
          <a:p>
            <a:r>
              <a:rPr lang="tr-TR"/>
              <a:t>ÇOCUĞUNUZUN ZORBALIĞA MARUZ KALDIĞINI DÜŞÜNÜYORSANIZ</a:t>
            </a:r>
          </a:p>
        </p:txBody>
      </p:sp>
      <p:sp>
        <p:nvSpPr>
          <p:cNvPr id="3" name="İçerik Yer Tutucusu 2">
            <a:extLst>
              <a:ext uri="{FF2B5EF4-FFF2-40B4-BE49-F238E27FC236}">
                <a16:creationId xmlns:a16="http://schemas.microsoft.com/office/drawing/2014/main" xmlns="" id="{A701CF6A-6AC9-CA41-8721-3023CB269FA9}"/>
              </a:ext>
            </a:extLst>
          </p:cNvPr>
          <p:cNvSpPr>
            <a:spLocks noGrp="1"/>
          </p:cNvSpPr>
          <p:nvPr>
            <p:ph idx="1"/>
          </p:nvPr>
        </p:nvSpPr>
        <p:spPr>
          <a:xfrm>
            <a:off x="641745" y="2057796"/>
            <a:ext cx="10091739" cy="4318001"/>
          </a:xfrm>
        </p:spPr>
        <p:txBody>
          <a:bodyPr>
            <a:normAutofit fontScale="85000" lnSpcReduction="10000"/>
          </a:bodyPr>
          <a:lstStyle/>
          <a:p>
            <a:pPr algn="just"/>
            <a:r>
              <a:rPr lang="tr-TR" sz="3200" b="0" i="0" u="none" strike="noStrike">
                <a:solidFill>
                  <a:srgbClr val="22313C"/>
                </a:solidFill>
                <a:effectLst/>
                <a:latin typeface="Titillium Web"/>
              </a:rPr>
              <a:t>Çocuğunuzla açık iletişim kurun. Durumu tartışmak yerine konuşmasına, duygularını paylaşmasına izin verin ve dinleyin.</a:t>
            </a:r>
          </a:p>
          <a:p>
            <a:pPr marL="0" indent="0" algn="just">
              <a:buNone/>
            </a:pPr>
            <a:r>
              <a:rPr lang="tr-TR" sz="3200" b="0" i="0" u="none" strike="noStrike">
                <a:solidFill>
                  <a:srgbClr val="22313C"/>
                </a:solidFill>
                <a:effectLst/>
                <a:latin typeface="Titillium Web"/>
              </a:rPr>
              <a:t>•Zorbalığın nerede ve nasıl meydana geldiğini öğrenin</a:t>
            </a:r>
          </a:p>
          <a:p>
            <a:pPr marL="0" indent="0" algn="just">
              <a:buNone/>
            </a:pPr>
            <a:r>
              <a:rPr lang="tr-TR" sz="3200" b="0" i="0" u="none" strike="noStrike">
                <a:solidFill>
                  <a:srgbClr val="22313C"/>
                </a:solidFill>
                <a:effectLst/>
                <a:latin typeface="Titillium Web"/>
              </a:rPr>
              <a:t>•Olumlu stratejiler geliştirmesinde yardımcı olun</a:t>
            </a:r>
          </a:p>
          <a:p>
            <a:pPr marL="0" indent="0" algn="just">
              <a:buNone/>
            </a:pPr>
            <a:r>
              <a:rPr lang="tr-TR" sz="3200" b="0" i="0" u="none" strike="noStrike">
                <a:solidFill>
                  <a:srgbClr val="22313C"/>
                </a:solidFill>
                <a:effectLst/>
                <a:latin typeface="Titillium Web"/>
              </a:rPr>
              <a:t>• ‘Sen de aynısını ona yap’ cümlesinin fayda sağlamaktan çok zarar getireceğini unutmayın</a:t>
            </a:r>
          </a:p>
          <a:p>
            <a:pPr marL="0" indent="0" algn="just">
              <a:buNone/>
            </a:pPr>
            <a:r>
              <a:rPr lang="tr-TR" sz="3200" b="0" i="0" u="none" strike="noStrike">
                <a:solidFill>
                  <a:srgbClr val="22313C"/>
                </a:solidFill>
                <a:effectLst/>
                <a:latin typeface="Titillium Web"/>
              </a:rPr>
              <a:t>• Olayla ilgili olarak kendi duygularınızı mümkün olduğunca kontrol edin. Hemen aşırı tepki göstermeyin.</a:t>
            </a:r>
          </a:p>
          <a:p>
            <a:pPr marL="0" indent="0" algn="just">
              <a:buNone/>
            </a:pPr>
            <a:r>
              <a:rPr lang="tr-TR" sz="3200" b="0" i="0" u="none" strike="noStrike">
                <a:solidFill>
                  <a:srgbClr val="22313C"/>
                </a:solidFill>
                <a:effectLst/>
                <a:latin typeface="Titillium Web"/>
              </a:rPr>
              <a:t>• Çocuğunuzu asla suçlamayın.</a:t>
            </a:r>
          </a:p>
        </p:txBody>
      </p:sp>
    </p:spTree>
    <p:extLst>
      <p:ext uri="{BB962C8B-B14F-4D97-AF65-F5344CB8AC3E}">
        <p14:creationId xmlns:p14="http://schemas.microsoft.com/office/powerpoint/2010/main" val="295735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9DDEEE6-6264-3248-9A1C-27C53D4A4AE6}"/>
              </a:ext>
            </a:extLst>
          </p:cNvPr>
          <p:cNvSpPr>
            <a:spLocks noGrp="1"/>
          </p:cNvSpPr>
          <p:nvPr>
            <p:ph idx="1"/>
          </p:nvPr>
        </p:nvSpPr>
        <p:spPr>
          <a:xfrm>
            <a:off x="398860" y="1142999"/>
            <a:ext cx="7611667" cy="4286251"/>
          </a:xfrm>
        </p:spPr>
        <p:txBody>
          <a:bodyPr>
            <a:normAutofit fontScale="92500" lnSpcReduction="20000"/>
          </a:bodyPr>
          <a:lstStyle/>
          <a:p>
            <a:pPr marL="0" indent="0" algn="just">
              <a:buNone/>
            </a:pPr>
            <a:r>
              <a:rPr lang="tr-TR" sz="3200" b="0" i="0" u="none" strike="noStrike">
                <a:solidFill>
                  <a:srgbClr val="22313C"/>
                </a:solidFill>
                <a:effectLst/>
                <a:latin typeface="Titillium Web"/>
              </a:rPr>
              <a:t>•Bu durumu kendisinin çözmesi gerektiğini ya da yardımcı olamayacağınızı söylemeyin.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 Eğer çocuğunuz bunu kimseye anlatmamanızı isterse, bunun zorbalık davranışı sergileyen kişiyi korumak anlamına geleceğini anlatın.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•İlgi alanları doğrultusunda sosyal etkinliklere, aktivitelere yönlendirin.</a:t>
            </a:r>
          </a:p>
          <a:p>
            <a:pPr marL="0" indent="0" algn="just">
              <a:buNone/>
            </a:pPr>
            <a:endParaRPr lang="tr-TR" sz="3200" b="0" i="0" u="none" strike="noStrike">
              <a:solidFill>
                <a:srgbClr val="22313C"/>
              </a:solidFill>
              <a:effectLst/>
              <a:latin typeface="Titillium Web"/>
            </a:endParaRPr>
          </a:p>
        </p:txBody>
      </p:sp>
      <p:pic>
        <p:nvPicPr>
          <p:cNvPr id="2" name="Resim 3">
            <a:extLst>
              <a:ext uri="{FF2B5EF4-FFF2-40B4-BE49-F238E27FC236}">
                <a16:creationId xmlns:a16="http://schemas.microsoft.com/office/drawing/2014/main" xmlns="" id="{E3CE70F8-398A-384E-AB98-87EF366B5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359" y="964406"/>
            <a:ext cx="3298031" cy="4625578"/>
          </a:xfrm>
          <a:prstGeom prst="rect">
            <a:avLst/>
          </a:prstGeom>
        </p:spPr>
      </p:pic>
    </p:spTree>
    <p:extLst>
      <p:ext uri="{BB962C8B-B14F-4D97-AF65-F5344CB8AC3E}">
        <p14:creationId xmlns:p14="http://schemas.microsoft.com/office/powerpoint/2010/main" val="221285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95EEDA6-EA4F-CC44-AE22-D7F8D151713F}"/>
              </a:ext>
            </a:extLst>
          </p:cNvPr>
          <p:cNvSpPr>
            <a:spLocks noGrp="1"/>
          </p:cNvSpPr>
          <p:nvPr>
            <p:ph idx="1"/>
          </p:nvPr>
        </p:nvSpPr>
        <p:spPr>
          <a:xfrm>
            <a:off x="856059" y="1307703"/>
            <a:ext cx="6769894" cy="4264422"/>
          </a:xfrm>
        </p:spPr>
        <p:txBody>
          <a:bodyPr>
            <a:normAutofit fontScale="92500" lnSpcReduction="20000"/>
          </a:bodyPr>
          <a:lstStyle/>
          <a:p>
            <a:pPr marL="0" indent="0" algn="just">
              <a:buNone/>
            </a:pPr>
            <a:r>
              <a:rPr lang="tr-TR" sz="2800" b="0" i="0" u="none" strike="noStrike">
                <a:solidFill>
                  <a:srgbClr val="22313C"/>
                </a:solidFill>
                <a:effectLst/>
                <a:latin typeface="Titillium Web"/>
              </a:rPr>
              <a:t>•Çocuğunuzu bundan sonraki akran istismarı ve rahatsız etme eylemlerini okulda güvendikleri bir öğretmene bildirmeye teşvik edin.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•Sonrasında ise belli zaman dilimleri içerisinde aynı olayın tekrarlanıp tekrarlanmadığını ve onu üzen veya kızdıran arkadaşları olup olmadığını sorun.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•Okulu durumdan mutlaka haberdar edin ve çözüm konusunda işbirliği yapın.</a:t>
            </a:r>
            <a:endParaRPr lang="tr-TR"/>
          </a:p>
        </p:txBody>
      </p:sp>
      <p:pic>
        <p:nvPicPr>
          <p:cNvPr id="2" name="Resim 3">
            <a:extLst>
              <a:ext uri="{FF2B5EF4-FFF2-40B4-BE49-F238E27FC236}">
                <a16:creationId xmlns:a16="http://schemas.microsoft.com/office/drawing/2014/main" xmlns="" id="{DB65B5C8-01BA-BC45-AD6F-D1952E882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815" y="1307703"/>
            <a:ext cx="4005264" cy="4264422"/>
          </a:xfrm>
          <a:prstGeom prst="rect">
            <a:avLst/>
          </a:prstGeom>
        </p:spPr>
      </p:pic>
    </p:spTree>
    <p:extLst>
      <p:ext uri="{BB962C8B-B14F-4D97-AF65-F5344CB8AC3E}">
        <p14:creationId xmlns:p14="http://schemas.microsoft.com/office/powerpoint/2010/main" val="268750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CB7AF9-2FDD-4143-9C00-E68CF107502F}"/>
              </a:ext>
            </a:extLst>
          </p:cNvPr>
          <p:cNvSpPr>
            <a:spLocks noGrp="1"/>
          </p:cNvSpPr>
          <p:nvPr>
            <p:ph type="title"/>
          </p:nvPr>
        </p:nvSpPr>
        <p:spPr/>
        <p:txBody>
          <a:bodyPr/>
          <a:lstStyle/>
          <a:p>
            <a:r>
              <a:rPr lang="tr-TR"/>
              <a:t>AİLELERE ÖNERİLER</a:t>
            </a:r>
          </a:p>
        </p:txBody>
      </p:sp>
      <p:sp>
        <p:nvSpPr>
          <p:cNvPr id="3" name="İçerik Yer Tutucusu 2">
            <a:extLst>
              <a:ext uri="{FF2B5EF4-FFF2-40B4-BE49-F238E27FC236}">
                <a16:creationId xmlns:a16="http://schemas.microsoft.com/office/drawing/2014/main" xmlns="" id="{CBDC0350-602C-8A48-9315-FF782D2EA1E5}"/>
              </a:ext>
            </a:extLst>
          </p:cNvPr>
          <p:cNvSpPr>
            <a:spLocks noGrp="1"/>
          </p:cNvSpPr>
          <p:nvPr>
            <p:ph idx="1"/>
          </p:nvPr>
        </p:nvSpPr>
        <p:spPr>
          <a:xfrm>
            <a:off x="659608" y="1529954"/>
            <a:ext cx="6466284" cy="4486275"/>
          </a:xfrm>
        </p:spPr>
        <p:txBody>
          <a:bodyPr>
            <a:normAutofit fontScale="70000" lnSpcReduction="20000"/>
          </a:bodyPr>
          <a:lstStyle/>
          <a:p>
            <a:pPr marL="0" indent="0" algn="just">
              <a:buNone/>
            </a:pPr>
            <a:r>
              <a:rPr lang="tr-TR" sz="3200" b="0" i="0" u="none" strike="noStrike">
                <a:solidFill>
                  <a:srgbClr val="22313C"/>
                </a:solidFill>
                <a:effectLst/>
                <a:latin typeface="Titillium Web"/>
              </a:rPr>
              <a:t>1. Çocukların, özellikle saldırgan davranışlarla istediklerini yerine getirmelerine izin verilmemeli, bu tür davranışlar pekiştirilmemelidir. </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2.Televizyon izlemesi sınırlandırmalı, hangi programları izlediği, hangi bilgisayar oyunlarını oynadığı ise kontrol edilmelidir.</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3.Çocuklar, çeşitli sosyal ve sportif alanlara yönlendirilmeli ve onlara, hobilerini yapmaları için fırsatlar verilmelidir. Aileler, çocuklarıyla daha nitelikli zaman geçirmeli; zorbalık davranışlarına karşı dikkatli ve özenli olmalıdır.</a:t>
            </a:r>
          </a:p>
          <a:p>
            <a:pPr algn="just"/>
            <a:endParaRPr lang="tr-TR" sz="3200" b="0" i="0" u="none" strike="noStrike">
              <a:solidFill>
                <a:srgbClr val="22313C"/>
              </a:solidFill>
              <a:effectLst/>
              <a:latin typeface="Titillium Web"/>
            </a:endParaRPr>
          </a:p>
        </p:txBody>
      </p:sp>
      <p:pic>
        <p:nvPicPr>
          <p:cNvPr id="4" name="Resim 4">
            <a:extLst>
              <a:ext uri="{FF2B5EF4-FFF2-40B4-BE49-F238E27FC236}">
                <a16:creationId xmlns:a16="http://schemas.microsoft.com/office/drawing/2014/main" xmlns="" id="{7DFD34B4-28BD-B84B-BE1B-2F7D5DCD7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797" y="1196578"/>
            <a:ext cx="4516041" cy="4339828"/>
          </a:xfrm>
          <a:prstGeom prst="rect">
            <a:avLst/>
          </a:prstGeom>
        </p:spPr>
      </p:pic>
    </p:spTree>
    <p:extLst>
      <p:ext uri="{BB962C8B-B14F-4D97-AF65-F5344CB8AC3E}">
        <p14:creationId xmlns:p14="http://schemas.microsoft.com/office/powerpoint/2010/main" val="382446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0E30428-4487-7243-BA48-81B7B47B98F1}"/>
              </a:ext>
            </a:extLst>
          </p:cNvPr>
          <p:cNvSpPr>
            <a:spLocks noGrp="1"/>
          </p:cNvSpPr>
          <p:nvPr>
            <p:ph idx="1"/>
          </p:nvPr>
        </p:nvSpPr>
        <p:spPr>
          <a:xfrm>
            <a:off x="555556" y="917178"/>
            <a:ext cx="7231132" cy="5369321"/>
          </a:xfrm>
        </p:spPr>
        <p:txBody>
          <a:bodyPr>
            <a:normAutofit/>
          </a:bodyPr>
          <a:lstStyle/>
          <a:p>
            <a:pPr marL="0" indent="0" algn="just">
              <a:buNone/>
            </a:pPr>
            <a:r>
              <a:rPr lang="tr-TR">
                <a:solidFill>
                  <a:srgbClr val="22313C"/>
                </a:solidFill>
                <a:latin typeface="Titillium Web"/>
              </a:rPr>
              <a:t>4.</a:t>
            </a:r>
            <a:r>
              <a:rPr lang="tr-TR" b="0" i="0" u="none" strike="noStrike">
                <a:solidFill>
                  <a:srgbClr val="22313C"/>
                </a:solidFill>
                <a:effectLst/>
                <a:latin typeface="Titillium Web"/>
              </a:rPr>
              <a:t>Kardeşler arasında böyle bir durum varsa mutlaka müdahale etmeli bu tür davranışlara izin verilmemelidir. Aileler çocuklarının diğer arkadaşlarının yanında popüler olması yönündeki arzularını, çocuklarına yansıtmamalıdır. </a:t>
            </a:r>
          </a:p>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5.Aileler, çocuklarıyla sorgulayıcı nitelikte değil, paylaşım amacıyla sohbet etmelidir. Anne ve baba çocuklarının bir arkadaşına zorbalık yaptığını öğrendiğinde, çocuklarını savunmamalı ve bu tür davranışları asla onaylamayacaklarını kesin bir dille belirtmelidir.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a:p>
            <a:pPr marL="0" indent="0" algn="just">
              <a:buNone/>
            </a:pPr>
            <a:endParaRPr lang="tr-TR"/>
          </a:p>
        </p:txBody>
      </p:sp>
      <p:pic>
        <p:nvPicPr>
          <p:cNvPr id="4" name="Resim 4">
            <a:extLst>
              <a:ext uri="{FF2B5EF4-FFF2-40B4-BE49-F238E27FC236}">
                <a16:creationId xmlns:a16="http://schemas.microsoft.com/office/drawing/2014/main" xmlns="" id="{BD610A84-661E-964E-9121-2D6EEEDEF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860" y="1039019"/>
            <a:ext cx="3962696" cy="4779962"/>
          </a:xfrm>
          <a:prstGeom prst="rect">
            <a:avLst/>
          </a:prstGeom>
        </p:spPr>
      </p:pic>
    </p:spTree>
    <p:extLst>
      <p:ext uri="{BB962C8B-B14F-4D97-AF65-F5344CB8AC3E}">
        <p14:creationId xmlns:p14="http://schemas.microsoft.com/office/powerpoint/2010/main" val="17269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55DCF1F-D0D2-034A-AD86-FE48D9F6A59E}"/>
              </a:ext>
            </a:extLst>
          </p:cNvPr>
          <p:cNvSpPr>
            <a:spLocks noGrp="1"/>
          </p:cNvSpPr>
          <p:nvPr>
            <p:ph idx="1"/>
          </p:nvPr>
        </p:nvSpPr>
        <p:spPr>
          <a:xfrm>
            <a:off x="534590" y="879077"/>
            <a:ext cx="6734176" cy="3978673"/>
          </a:xfrm>
        </p:spPr>
        <p:txBody>
          <a:bodyPr>
            <a:normAutofit/>
          </a:bodyPr>
          <a:lstStyle/>
          <a:p>
            <a:pPr marL="0" indent="0" algn="just">
              <a:buNone/>
            </a:pPr>
            <a:r>
              <a:rPr lang="tr-TR">
                <a:solidFill>
                  <a:srgbClr val="22313C"/>
                </a:solidFill>
                <a:latin typeface="Titillium Web"/>
              </a:rPr>
              <a:t>6</a:t>
            </a:r>
            <a:r>
              <a:rPr lang="tr-TR" b="0" i="0" u="none" strike="noStrike">
                <a:solidFill>
                  <a:srgbClr val="22313C"/>
                </a:solidFill>
                <a:effectLst/>
                <a:latin typeface="Titillium Web"/>
              </a:rPr>
              <a:t>.Çocuğun, empati kurarak karşısındakinin zorba bir davranış karşısındaki duygusunu anlaması sağlanmalıdır. Zorbalığın doğal bir davranış olmadığı vurgulanmalıdır. Aileler, çocuklarının davranışları ile ilgili olarak sıklıkla öğretmenlerinden bilgi almalı çözüm üretmeye çalışmalıdır. Eğer davranış problemi devam ederse rehberlik servisimizle iletişime geçilmesi gerekmektedir.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p:txBody>
      </p:sp>
      <p:pic>
        <p:nvPicPr>
          <p:cNvPr id="5" name="Resim 5">
            <a:extLst>
              <a:ext uri="{FF2B5EF4-FFF2-40B4-BE49-F238E27FC236}">
                <a16:creationId xmlns:a16="http://schemas.microsoft.com/office/drawing/2014/main" xmlns="" id="{089E543F-4EF4-FE48-BD5C-BC1D78F4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356" y="2249091"/>
            <a:ext cx="4086225" cy="4162425"/>
          </a:xfrm>
          <a:prstGeom prst="rect">
            <a:avLst/>
          </a:prstGeom>
        </p:spPr>
      </p:pic>
    </p:spTree>
    <p:extLst>
      <p:ext uri="{BB962C8B-B14F-4D97-AF65-F5344CB8AC3E}">
        <p14:creationId xmlns:p14="http://schemas.microsoft.com/office/powerpoint/2010/main" val="100051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274259-FD6D-D241-AD3E-66CE7B64853A}"/>
              </a:ext>
            </a:extLst>
          </p:cNvPr>
          <p:cNvSpPr>
            <a:spLocks noGrp="1"/>
          </p:cNvSpPr>
          <p:nvPr>
            <p:ph idx="1"/>
          </p:nvPr>
        </p:nvSpPr>
        <p:spPr>
          <a:xfrm>
            <a:off x="766763" y="483394"/>
            <a:ext cx="6305550" cy="2871390"/>
          </a:xfrm>
        </p:spPr>
        <p:txBody>
          <a:bodyPr/>
          <a:lstStyle/>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7.Davranışsal sorunların, en sağlıklı biçimde aile-okul-çocuk üçgeninde, öğretmenlerin, ebeveynlerin, rehberlik servisinin birbirleri ile iletişim halinde bulunarak çözülebileceği unutulmamalıdır.</a:t>
            </a:r>
          </a:p>
        </p:txBody>
      </p:sp>
      <p:pic>
        <p:nvPicPr>
          <p:cNvPr id="2" name="Resim 3">
            <a:extLst>
              <a:ext uri="{FF2B5EF4-FFF2-40B4-BE49-F238E27FC236}">
                <a16:creationId xmlns:a16="http://schemas.microsoft.com/office/drawing/2014/main" xmlns="" id="{2F921A9A-089A-B949-83D9-6C2981D94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984" y="483394"/>
            <a:ext cx="3999310" cy="4999434"/>
          </a:xfrm>
          <a:prstGeom prst="rect">
            <a:avLst/>
          </a:prstGeom>
        </p:spPr>
      </p:pic>
    </p:spTree>
    <p:extLst>
      <p:ext uri="{BB962C8B-B14F-4D97-AF65-F5344CB8AC3E}">
        <p14:creationId xmlns:p14="http://schemas.microsoft.com/office/powerpoint/2010/main" val="45259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891D65-FC73-5F42-83BA-1C14AB1FB1E0}"/>
              </a:ext>
            </a:extLst>
          </p:cNvPr>
          <p:cNvSpPr>
            <a:spLocks noGrp="1"/>
          </p:cNvSpPr>
          <p:nvPr>
            <p:ph type="title"/>
          </p:nvPr>
        </p:nvSpPr>
        <p:spPr/>
        <p:txBody>
          <a:bodyPr/>
          <a:lstStyle/>
          <a:p>
            <a:r>
              <a:rPr lang="tr-TR"/>
              <a:t>KİTAP ÖNERİLERİ</a:t>
            </a:r>
          </a:p>
        </p:txBody>
      </p:sp>
      <p:pic>
        <p:nvPicPr>
          <p:cNvPr id="4" name="Resim 4">
            <a:extLst>
              <a:ext uri="{FF2B5EF4-FFF2-40B4-BE49-F238E27FC236}">
                <a16:creationId xmlns:a16="http://schemas.microsoft.com/office/drawing/2014/main" xmlns="" id="{20C9DFA2-2B4D-564B-88A3-3A8FB431C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135131" cy="3673739"/>
          </a:xfrm>
        </p:spPr>
      </p:pic>
      <p:sp>
        <p:nvSpPr>
          <p:cNvPr id="5" name="Metin kutusu 4">
            <a:extLst>
              <a:ext uri="{FF2B5EF4-FFF2-40B4-BE49-F238E27FC236}">
                <a16:creationId xmlns:a16="http://schemas.microsoft.com/office/drawing/2014/main" xmlns="" id="{56FD7A06-A829-8740-BD42-B49053FCFB41}"/>
              </a:ext>
            </a:extLst>
          </p:cNvPr>
          <p:cNvSpPr txBox="1"/>
          <p:nvPr/>
        </p:nvSpPr>
        <p:spPr>
          <a:xfrm>
            <a:off x="6256138" y="1690688"/>
            <a:ext cx="4388049" cy="3139321"/>
          </a:xfrm>
          <a:prstGeom prst="rect">
            <a:avLst/>
          </a:prstGeom>
          <a:noFill/>
        </p:spPr>
        <p:txBody>
          <a:bodyPr wrap="square" rtlCol="0">
            <a:spAutoFit/>
          </a:bodyPr>
          <a:lstStyle/>
          <a:p>
            <a:pPr algn="l"/>
            <a:r>
              <a:rPr lang="tr-TR" b="1" i="0">
                <a:solidFill>
                  <a:srgbClr val="3A3A3A"/>
                </a:solidFill>
                <a:effectLst/>
                <a:latin typeface="Open Sans"/>
              </a:rPr>
              <a:t>ÇİKO ZORBALIKLA BAŞ EDİYOR:</a:t>
            </a:r>
          </a:p>
          <a:p>
            <a:pPr algn="l"/>
            <a:endParaRPr lang="tr-TR">
              <a:solidFill>
                <a:srgbClr val="3A3A3A"/>
              </a:solidFill>
              <a:latin typeface="Open Sans"/>
            </a:endParaRPr>
          </a:p>
          <a:p>
            <a:pPr algn="l"/>
            <a:r>
              <a:rPr lang="tr-TR" b="1" i="1">
                <a:solidFill>
                  <a:srgbClr val="3A3A3A"/>
                </a:solidFill>
                <a:effectLst/>
                <a:latin typeface="Open Sans"/>
              </a:rPr>
              <a:t>Çiko sakin, insanlara iyi davranan, çok nazik bir çocuk. Çiko’nun pek çok arkadaşı var ve hepsi ona iyi davranıyor. Ares hariç… Ares, Çiko’ya sürekli sataşıyor, onunla alay ediyor, böylece Çiko’nun kendisini kötü hissetmesine neden oluyor. Ama Çiko sonunda bu durumu</a:t>
            </a:r>
            <a:r>
              <a:rPr lang="tr-TR" b="1" i="1"/>
              <a:t/>
            </a:r>
            <a:br>
              <a:rPr lang="tr-TR" b="1" i="1"/>
            </a:br>
            <a:r>
              <a:rPr lang="tr-TR" b="1" i="1">
                <a:solidFill>
                  <a:srgbClr val="3A3A3A"/>
                </a:solidFill>
                <a:effectLst/>
                <a:latin typeface="Open Sans"/>
              </a:rPr>
              <a:t>değiştirecek bir çözüm yolu buluyor...</a:t>
            </a:r>
            <a:endParaRPr lang="tr-TR" b="1" i="1"/>
          </a:p>
        </p:txBody>
      </p:sp>
    </p:spTree>
    <p:extLst>
      <p:ext uri="{BB962C8B-B14F-4D97-AF65-F5344CB8AC3E}">
        <p14:creationId xmlns:p14="http://schemas.microsoft.com/office/powerpoint/2010/main" val="375327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6">
            <a:extLst>
              <a:ext uri="{FF2B5EF4-FFF2-40B4-BE49-F238E27FC236}">
                <a16:creationId xmlns:a16="http://schemas.microsoft.com/office/drawing/2014/main" xmlns="" id="{26A6C29B-0A18-E643-A773-F38B58D17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261487" cy="4351338"/>
          </a:xfrm>
          <a:prstGeom prst="rect">
            <a:avLst/>
          </a:prstGeom>
        </p:spPr>
      </p:pic>
      <p:sp>
        <p:nvSpPr>
          <p:cNvPr id="6" name="Metin kutusu 5">
            <a:extLst>
              <a:ext uri="{FF2B5EF4-FFF2-40B4-BE49-F238E27FC236}">
                <a16:creationId xmlns:a16="http://schemas.microsoft.com/office/drawing/2014/main" xmlns="" id="{A66EA222-1181-3E40-97FB-4AF1023E70B3}"/>
              </a:ext>
            </a:extLst>
          </p:cNvPr>
          <p:cNvSpPr txBox="1"/>
          <p:nvPr/>
        </p:nvSpPr>
        <p:spPr>
          <a:xfrm>
            <a:off x="6096000" y="1601391"/>
            <a:ext cx="4429124" cy="3416320"/>
          </a:xfrm>
          <a:prstGeom prst="rect">
            <a:avLst/>
          </a:prstGeom>
          <a:noFill/>
        </p:spPr>
        <p:txBody>
          <a:bodyPr wrap="square" rtlCol="0">
            <a:spAutoFit/>
          </a:bodyPr>
          <a:lstStyle/>
          <a:p>
            <a:pPr algn="l"/>
            <a:r>
              <a:rPr lang="tr-TR" b="1"/>
              <a:t>ZOR BALIK:</a:t>
            </a:r>
          </a:p>
          <a:p>
            <a:pPr algn="l"/>
            <a:endParaRPr lang="tr-TR" b="1"/>
          </a:p>
          <a:p>
            <a:pPr algn="l"/>
            <a:r>
              <a:rPr lang="tr-TR" b="1" i="1">
                <a:solidFill>
                  <a:srgbClr val="333333"/>
                </a:solidFill>
                <a:effectLst/>
                <a:latin typeface="Open Sans"/>
              </a:rPr>
              <a:t>Kıpkırmızı mercanların arasında yaşayan Zor Balık, başkalarıyla alay etmeyi çok sever, kendini böyle güçlü hissederdi. Bir gün bir balıkçı teknesinde karşısına turuncu gözlü koca bir kedi çıktı. Zor Balık’ın bu yeni arkadaşı, onu güç ve yalnızlık üzerine düşündürecek, denizlerdeki hayatını çok değiştirecekti...</a:t>
            </a:r>
            <a:endParaRPr lang="tr-TR" b="1" i="1"/>
          </a:p>
          <a:p>
            <a:pPr algn="l"/>
            <a:endParaRPr lang="tr-TR" b="1"/>
          </a:p>
        </p:txBody>
      </p:sp>
    </p:spTree>
    <p:extLst>
      <p:ext uri="{BB962C8B-B14F-4D97-AF65-F5344CB8AC3E}">
        <p14:creationId xmlns:p14="http://schemas.microsoft.com/office/powerpoint/2010/main" val="63597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7">
            <a:extLst>
              <a:ext uri="{FF2B5EF4-FFF2-40B4-BE49-F238E27FC236}">
                <a16:creationId xmlns:a16="http://schemas.microsoft.com/office/drawing/2014/main" xmlns="" id="{43C94DC4-FDFC-1548-911E-A9A186D00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4371452" cy="4351338"/>
          </a:xfrm>
          <a:prstGeom prst="rect">
            <a:avLst/>
          </a:prstGeom>
        </p:spPr>
      </p:pic>
      <p:sp>
        <p:nvSpPr>
          <p:cNvPr id="7" name="Metin kutusu 6">
            <a:extLst>
              <a:ext uri="{FF2B5EF4-FFF2-40B4-BE49-F238E27FC236}">
                <a16:creationId xmlns:a16="http://schemas.microsoft.com/office/drawing/2014/main" xmlns="" id="{B65D2129-41C7-1E45-B91D-4072D9E63A3B}"/>
              </a:ext>
            </a:extLst>
          </p:cNvPr>
          <p:cNvSpPr txBox="1"/>
          <p:nvPr/>
        </p:nvSpPr>
        <p:spPr>
          <a:xfrm>
            <a:off x="5965626" y="1929646"/>
            <a:ext cx="5388174" cy="4247317"/>
          </a:xfrm>
          <a:prstGeom prst="rect">
            <a:avLst/>
          </a:prstGeom>
          <a:noFill/>
        </p:spPr>
        <p:txBody>
          <a:bodyPr wrap="square" rtlCol="0">
            <a:spAutoFit/>
          </a:bodyPr>
          <a:lstStyle/>
          <a:p>
            <a:pPr fontAlgn="base"/>
            <a:r>
              <a:rPr lang="tr-TR" b="1" i="0">
                <a:solidFill>
                  <a:srgbClr val="333333"/>
                </a:solidFill>
                <a:effectLst/>
                <a:latin typeface="Open Sans"/>
              </a:rPr>
              <a:t>HUYSUZ UĞURBÖCEĞİ:</a:t>
            </a:r>
          </a:p>
          <a:p>
            <a:pPr fontAlgn="base"/>
            <a:endParaRPr lang="tr-TR">
              <a:solidFill>
                <a:srgbClr val="333333"/>
              </a:solidFill>
              <a:latin typeface="Open Sans"/>
            </a:endParaRPr>
          </a:p>
          <a:p>
            <a:pPr fontAlgn="base"/>
            <a:r>
              <a:rPr lang="tr-TR" b="1" i="1">
                <a:solidFill>
                  <a:srgbClr val="333333"/>
                </a:solidFill>
                <a:effectLst/>
                <a:latin typeface="Open Sans"/>
              </a:rPr>
              <a:t>Huysuz Uğurböceği, zorbalıkla başa çıkmak için harika bir başlangıç kılavuzu!</a:t>
            </a:r>
          </a:p>
          <a:p>
            <a:pPr fontAlgn="base"/>
            <a:endParaRPr lang="tr-TR" b="1" i="1">
              <a:solidFill>
                <a:srgbClr val="333333"/>
              </a:solidFill>
              <a:effectLst/>
              <a:latin typeface="Open Sans"/>
            </a:endParaRPr>
          </a:p>
          <a:p>
            <a:pPr fontAlgn="base"/>
            <a:r>
              <a:rPr lang="tr-TR" b="1" i="1">
                <a:solidFill>
                  <a:srgbClr val="333333"/>
                </a:solidFill>
                <a:effectLst/>
                <a:latin typeface="Open Sans"/>
              </a:rPr>
              <a:t>Huysuz Uğurböceği, *Lütfen* ya da *Teşekkür ederim* demez, paylaşmayı bilmez; herkesten daha büyük ve daha önemli olduğunu düşünür ve her zaman kavgaya tutuşmaya hazırdır. Özel kesim sayfalarıyla akıp giden öykü çocukları, zaman, büyüklük, şekil ve davranış kavramlarını keşfetmeye davet ediyor. Çocuklar, bu huysuz palavracıya çok gülecek ve ondan çok şey öğrenecekler.</a:t>
            </a:r>
          </a:p>
          <a:p>
            <a:pPr algn="l"/>
            <a:endParaRPr lang="tr-TR"/>
          </a:p>
        </p:txBody>
      </p:sp>
    </p:spTree>
    <p:extLst>
      <p:ext uri="{BB962C8B-B14F-4D97-AF65-F5344CB8AC3E}">
        <p14:creationId xmlns:p14="http://schemas.microsoft.com/office/powerpoint/2010/main" val="267417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4266D583-4265-0941-B3BC-1C504234BAC3}"/>
              </a:ext>
            </a:extLst>
          </p:cNvPr>
          <p:cNvSpPr>
            <a:spLocks noGrp="1"/>
          </p:cNvSpPr>
          <p:nvPr>
            <p:ph type="title"/>
          </p:nvPr>
        </p:nvSpPr>
        <p:spPr/>
        <p:txBody>
          <a:bodyPr/>
          <a:lstStyle/>
          <a:p>
            <a:r>
              <a:rPr lang="tr-TR"/>
              <a:t>AKRAN ZORBALIĞI TANIM</a:t>
            </a:r>
          </a:p>
        </p:txBody>
      </p:sp>
      <p:sp>
        <p:nvSpPr>
          <p:cNvPr id="3" name="İçerik Yer Tutucusu 2">
            <a:extLst>
              <a:ext uri="{FF2B5EF4-FFF2-40B4-BE49-F238E27FC236}">
                <a16:creationId xmlns:a16="http://schemas.microsoft.com/office/drawing/2014/main" xmlns="" id="{95B43CA0-9F11-664C-8722-ED7D4F8F8526}"/>
              </a:ext>
            </a:extLst>
          </p:cNvPr>
          <p:cNvSpPr>
            <a:spLocks noGrp="1"/>
          </p:cNvSpPr>
          <p:nvPr>
            <p:ph idx="1"/>
          </p:nvPr>
        </p:nvSpPr>
        <p:spPr>
          <a:xfrm>
            <a:off x="305992" y="2395140"/>
            <a:ext cx="7234237" cy="2067719"/>
          </a:xfrm>
        </p:spPr>
        <p:txBody>
          <a:bodyPr>
            <a:normAutofit/>
          </a:bodyPr>
          <a:lstStyle/>
          <a:p>
            <a:pPr algn="just"/>
            <a:r>
              <a:rPr lang="tr-TR" b="0" i="0">
                <a:solidFill>
                  <a:srgbClr val="22313C"/>
                </a:solidFill>
                <a:effectLst/>
                <a:latin typeface="Titillium Web"/>
              </a:rPr>
              <a:t>Akran zorbalığı, bir veya birden çok öğrencinin, kendilerinden daha güçsüz öğrencileri, kasıtlı ve sürekli olarak rahatsız etmesiyle sonuçlanan ve kurbanın kendisini koruyamayacak durumda olduğu bir saldırganlık türüdür. </a:t>
            </a:r>
            <a:endParaRPr lang="tr-TR"/>
          </a:p>
        </p:txBody>
      </p:sp>
      <p:pic>
        <p:nvPicPr>
          <p:cNvPr id="2" name="Resim 3">
            <a:extLst>
              <a:ext uri="{FF2B5EF4-FFF2-40B4-BE49-F238E27FC236}">
                <a16:creationId xmlns:a16="http://schemas.microsoft.com/office/drawing/2014/main" xmlns="" id="{A4B40926-958F-6D44-99D0-799D1C51C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890" y="1690688"/>
            <a:ext cx="3427809" cy="4006453"/>
          </a:xfrm>
          <a:prstGeom prst="rect">
            <a:avLst/>
          </a:prstGeom>
        </p:spPr>
      </p:pic>
    </p:spTree>
    <p:extLst>
      <p:ext uri="{BB962C8B-B14F-4D97-AF65-F5344CB8AC3E}">
        <p14:creationId xmlns:p14="http://schemas.microsoft.com/office/powerpoint/2010/main" val="400874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F7103AAC-472B-9949-A0B8-05A3B3F2F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97" y="3429000"/>
            <a:ext cx="6362700" cy="3305175"/>
          </a:xfrm>
          <a:prstGeom prst="rect">
            <a:avLst/>
          </a:prstGeom>
        </p:spPr>
      </p:pic>
      <p:pic>
        <p:nvPicPr>
          <p:cNvPr id="5" name="Resim 5">
            <a:extLst>
              <a:ext uri="{FF2B5EF4-FFF2-40B4-BE49-F238E27FC236}">
                <a16:creationId xmlns:a16="http://schemas.microsoft.com/office/drawing/2014/main" xmlns="" id="{2BBB9D47-02E5-6C44-8B10-EF4EEB8B0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656" y="148166"/>
            <a:ext cx="4214147" cy="4405975"/>
          </a:xfrm>
          <a:prstGeom prst="rect">
            <a:avLst/>
          </a:prstGeom>
        </p:spPr>
      </p:pic>
      <p:sp>
        <p:nvSpPr>
          <p:cNvPr id="6" name="Metin kutusu 5">
            <a:extLst>
              <a:ext uri="{FF2B5EF4-FFF2-40B4-BE49-F238E27FC236}">
                <a16:creationId xmlns:a16="http://schemas.microsoft.com/office/drawing/2014/main" xmlns="" id="{BD33B13A-FEBC-6843-9F40-C242B727D032}"/>
              </a:ext>
            </a:extLst>
          </p:cNvPr>
          <p:cNvSpPr txBox="1"/>
          <p:nvPr/>
        </p:nvSpPr>
        <p:spPr>
          <a:xfrm>
            <a:off x="1344809" y="782239"/>
            <a:ext cx="3655815" cy="523220"/>
          </a:xfrm>
          <a:prstGeom prst="rect">
            <a:avLst/>
          </a:prstGeom>
          <a:noFill/>
        </p:spPr>
        <p:txBody>
          <a:bodyPr wrap="square" rtlCol="0">
            <a:spAutoFit/>
          </a:bodyPr>
          <a:lstStyle/>
          <a:p>
            <a:pPr algn="l"/>
            <a:r>
              <a:rPr lang="tr-TR" sz="2800" i="1"/>
              <a:t>TEŞEKKÜRLER...</a:t>
            </a:r>
          </a:p>
        </p:txBody>
      </p:sp>
    </p:spTree>
    <p:extLst>
      <p:ext uri="{BB962C8B-B14F-4D97-AF65-F5344CB8AC3E}">
        <p14:creationId xmlns:p14="http://schemas.microsoft.com/office/powerpoint/2010/main" val="45123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9AE5ADE-EFF6-6C4A-845E-3AF2D0C6BD73}"/>
              </a:ext>
            </a:extLst>
          </p:cNvPr>
          <p:cNvSpPr>
            <a:spLocks noGrp="1"/>
          </p:cNvSpPr>
          <p:nvPr>
            <p:ph type="title"/>
          </p:nvPr>
        </p:nvSpPr>
        <p:spPr/>
        <p:txBody>
          <a:bodyPr/>
          <a:lstStyle/>
          <a:p>
            <a:r>
              <a:rPr lang="tr-TR"/>
              <a:t>AKRAN ZORBALIĞI TÜRLERİ</a:t>
            </a:r>
          </a:p>
        </p:txBody>
      </p:sp>
      <p:sp>
        <p:nvSpPr>
          <p:cNvPr id="3" name="İçerik Yer Tutucusu 2">
            <a:extLst>
              <a:ext uri="{FF2B5EF4-FFF2-40B4-BE49-F238E27FC236}">
                <a16:creationId xmlns:a16="http://schemas.microsoft.com/office/drawing/2014/main" xmlns="" id="{06AB861A-DEE5-8448-80F4-E69BB4BC667B}"/>
              </a:ext>
            </a:extLst>
          </p:cNvPr>
          <p:cNvSpPr>
            <a:spLocks noGrp="1"/>
          </p:cNvSpPr>
          <p:nvPr>
            <p:ph idx="1"/>
          </p:nvPr>
        </p:nvSpPr>
        <p:spPr>
          <a:xfrm>
            <a:off x="695325" y="1690688"/>
            <a:ext cx="7359253" cy="4667250"/>
          </a:xfrm>
        </p:spPr>
        <p:txBody>
          <a:bodyPr>
            <a:normAutofit/>
          </a:bodyPr>
          <a:lstStyle/>
          <a:p>
            <a:pPr marL="0" indent="0" algn="just">
              <a:buNone/>
            </a:pPr>
            <a:r>
              <a:rPr lang="tr-TR" b="1"/>
              <a:t>■FİZİKSEL: </a:t>
            </a:r>
            <a:r>
              <a:rPr lang="tr-TR"/>
              <a:t>Karşıdaki kişinin canının yanmasına, Yaralanmasına ya da ölümüne neden olma , kasıtlı olarak yapılan davranış ya da davranışlardır.</a:t>
            </a:r>
          </a:p>
          <a:p>
            <a:pPr algn="just"/>
            <a:r>
              <a:rPr lang="tr-TR"/>
              <a:t>Kulak çekme.</a:t>
            </a:r>
          </a:p>
          <a:p>
            <a:pPr algn="just"/>
            <a:r>
              <a:rPr lang="tr-TR"/>
              <a:t>Oturacağı yere rahatsız edici cisim koyma.</a:t>
            </a:r>
          </a:p>
          <a:p>
            <a:pPr algn="just"/>
            <a:r>
              <a:rPr lang="tr-TR"/>
              <a:t>Oyun alanını terk etmeye zorlama.</a:t>
            </a:r>
          </a:p>
          <a:p>
            <a:pPr algn="just"/>
            <a:r>
              <a:rPr lang="tr-TR"/>
              <a:t>Herhangi bir cisimle vurma.</a:t>
            </a:r>
          </a:p>
          <a:p>
            <a:pPr algn="just"/>
            <a:r>
              <a:rPr lang="tr-TR"/>
              <a:t>Tekme, dirsek, omuz atmak ya da çelme takma.</a:t>
            </a:r>
          </a:p>
          <a:p>
            <a:pPr algn="just"/>
            <a:r>
              <a:rPr lang="tr-TR"/>
              <a:t>Kafasını duvara veya sıraya vurma.</a:t>
            </a:r>
          </a:p>
        </p:txBody>
      </p:sp>
      <p:pic>
        <p:nvPicPr>
          <p:cNvPr id="4" name="Resim 4">
            <a:extLst>
              <a:ext uri="{FF2B5EF4-FFF2-40B4-BE49-F238E27FC236}">
                <a16:creationId xmlns:a16="http://schemas.microsoft.com/office/drawing/2014/main" xmlns="" id="{AEA32753-7554-EE4D-844C-F3B9DA22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2" y="251221"/>
            <a:ext cx="3375422" cy="3017045"/>
          </a:xfrm>
          <a:prstGeom prst="rect">
            <a:avLst/>
          </a:prstGeom>
        </p:spPr>
      </p:pic>
      <p:pic>
        <p:nvPicPr>
          <p:cNvPr id="5" name="Resim 5">
            <a:extLst>
              <a:ext uri="{FF2B5EF4-FFF2-40B4-BE49-F238E27FC236}">
                <a16:creationId xmlns:a16="http://schemas.microsoft.com/office/drawing/2014/main" xmlns="" id="{41D3CB18-B634-7C4E-8FA1-DD5ECA756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584" y="3763567"/>
            <a:ext cx="3009900" cy="2914650"/>
          </a:xfrm>
          <a:prstGeom prst="rect">
            <a:avLst/>
          </a:prstGeom>
        </p:spPr>
      </p:pic>
    </p:spTree>
    <p:extLst>
      <p:ext uri="{BB962C8B-B14F-4D97-AF65-F5344CB8AC3E}">
        <p14:creationId xmlns:p14="http://schemas.microsoft.com/office/powerpoint/2010/main" val="291133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19E59ED-CD82-404C-8AB8-5F34D9CE6628}"/>
              </a:ext>
            </a:extLst>
          </p:cNvPr>
          <p:cNvSpPr>
            <a:spLocks noGrp="1"/>
          </p:cNvSpPr>
          <p:nvPr>
            <p:ph idx="1"/>
          </p:nvPr>
        </p:nvSpPr>
        <p:spPr>
          <a:xfrm>
            <a:off x="891778" y="682625"/>
            <a:ext cx="6573441" cy="5532438"/>
          </a:xfrm>
        </p:spPr>
        <p:txBody>
          <a:bodyPr>
            <a:normAutofit/>
          </a:bodyPr>
          <a:lstStyle/>
          <a:p>
            <a:pPr marL="0" indent="0" algn="just">
              <a:buNone/>
            </a:pPr>
            <a:r>
              <a:rPr lang="tr-TR" b="1"/>
              <a:t>■SÖZEL: </a:t>
            </a:r>
            <a:r>
              <a:rPr lang="tr-TR"/>
              <a:t>Sistemli bir biçimde yapılan, kişinin benliğini, psikolojik ve sosyal gelişimini olumsuz yönde etkileyen yargılar, atıflar ya da sözel davranışlardır. En önemli noktası sürekliliği olan ve tekrarlanıyor olması.</a:t>
            </a:r>
          </a:p>
          <a:p>
            <a:pPr algn="just"/>
            <a:r>
              <a:rPr lang="tr-TR"/>
              <a:t>Bedensel özellikleri (Boyu, kilosu, saçı, diş yapısı, ten rengi.)ile alay etme.</a:t>
            </a:r>
          </a:p>
          <a:p>
            <a:pPr algn="just"/>
            <a:r>
              <a:rPr lang="tr-TR"/>
              <a:t>Dış görünüşü (Gözlüğü, kıyafeti vb.)ile alay etme.</a:t>
            </a:r>
          </a:p>
          <a:p>
            <a:pPr algn="just"/>
            <a:r>
              <a:rPr lang="tr-TR"/>
              <a:t>Konuşma tarzı, aksanı ya da şivesi ile alay etme.</a:t>
            </a:r>
          </a:p>
          <a:p>
            <a:pPr algn="just"/>
            <a:r>
              <a:rPr lang="tr-TR"/>
              <a:t>Adı ya da soyadı ile dalga geçme.</a:t>
            </a:r>
          </a:p>
          <a:p>
            <a:pPr algn="just"/>
            <a:r>
              <a:rPr lang="tr-TR"/>
              <a:t>Lakaplar takma.</a:t>
            </a:r>
          </a:p>
          <a:p>
            <a:pPr algn="just"/>
            <a:r>
              <a:rPr lang="tr-TR"/>
              <a:t>Küfür etme.</a:t>
            </a:r>
          </a:p>
          <a:p>
            <a:pPr algn="just"/>
            <a:r>
              <a:rPr lang="tr-TR"/>
              <a:t>Argo (Aptal, ezik vb.) sözler ile hitap etme.</a:t>
            </a:r>
          </a:p>
          <a:p>
            <a:pPr algn="just"/>
            <a:r>
              <a:rPr lang="tr-TR"/>
              <a:t>Sözel olarak tehdit etme.</a:t>
            </a:r>
          </a:p>
          <a:p>
            <a:pPr algn="just"/>
            <a:endParaRPr lang="tr-TR"/>
          </a:p>
        </p:txBody>
      </p:sp>
      <p:pic>
        <p:nvPicPr>
          <p:cNvPr id="2" name="Resim 3">
            <a:extLst>
              <a:ext uri="{FF2B5EF4-FFF2-40B4-BE49-F238E27FC236}">
                <a16:creationId xmlns:a16="http://schemas.microsoft.com/office/drawing/2014/main" xmlns="" id="{890CB2DA-957F-1847-97B4-A7923CFD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173" y="201745"/>
            <a:ext cx="3674031" cy="2709334"/>
          </a:xfrm>
          <a:prstGeom prst="rect">
            <a:avLst/>
          </a:prstGeom>
        </p:spPr>
      </p:pic>
      <p:pic>
        <p:nvPicPr>
          <p:cNvPr id="4" name="Resim 4">
            <a:extLst>
              <a:ext uri="{FF2B5EF4-FFF2-40B4-BE49-F238E27FC236}">
                <a16:creationId xmlns:a16="http://schemas.microsoft.com/office/drawing/2014/main" xmlns="" id="{FE434234-A041-DA45-9F1E-5C69C3636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903" y="3286125"/>
            <a:ext cx="3854301" cy="3227254"/>
          </a:xfrm>
          <a:prstGeom prst="rect">
            <a:avLst/>
          </a:prstGeom>
        </p:spPr>
      </p:pic>
    </p:spTree>
    <p:extLst>
      <p:ext uri="{BB962C8B-B14F-4D97-AF65-F5344CB8AC3E}">
        <p14:creationId xmlns:p14="http://schemas.microsoft.com/office/powerpoint/2010/main" val="74066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7998100-6E2C-E94C-AD21-C50416DC2545}"/>
              </a:ext>
            </a:extLst>
          </p:cNvPr>
          <p:cNvSpPr>
            <a:spLocks noGrp="1"/>
          </p:cNvSpPr>
          <p:nvPr>
            <p:ph idx="1"/>
          </p:nvPr>
        </p:nvSpPr>
        <p:spPr>
          <a:xfrm>
            <a:off x="838200" y="857249"/>
            <a:ext cx="6359128" cy="3658791"/>
          </a:xfrm>
        </p:spPr>
        <p:txBody>
          <a:bodyPr/>
          <a:lstStyle/>
          <a:p>
            <a:pPr marL="0" indent="0" algn="just">
              <a:buNone/>
            </a:pPr>
            <a:r>
              <a:rPr lang="tr-TR" b="1"/>
              <a:t>■EŞYAYA:</a:t>
            </a:r>
            <a:r>
              <a:rPr lang="tr-TR"/>
              <a:t> Bir kişinin özel eşyalarına kasıtlı zarar verme.</a:t>
            </a:r>
          </a:p>
          <a:p>
            <a:pPr algn="just"/>
            <a:r>
              <a:rPr lang="tr-TR"/>
              <a:t>Eşyalarını ya da yiyeceklerini zorla alma.</a:t>
            </a:r>
          </a:p>
          <a:p>
            <a:pPr algn="just"/>
            <a:r>
              <a:rPr lang="tr-TR"/>
              <a:t>Kantinden zorla yiyecek aldırtma.</a:t>
            </a:r>
          </a:p>
          <a:p>
            <a:pPr algn="just"/>
            <a:r>
              <a:rPr lang="tr-TR"/>
              <a:t>Eşyalarına bilerek zarar verme.</a:t>
            </a:r>
          </a:p>
          <a:p>
            <a:pPr algn="just"/>
            <a:r>
              <a:rPr lang="tr-TR"/>
              <a:t>Kitap ya da defterlerini karalama.</a:t>
            </a:r>
          </a:p>
          <a:p>
            <a:pPr algn="just"/>
            <a:r>
              <a:rPr lang="tr-TR"/>
              <a:t>Para ya da eşyalarını izinsiz alma.</a:t>
            </a:r>
          </a:p>
          <a:p>
            <a:pPr algn="just"/>
            <a:endParaRPr lang="tr-TR"/>
          </a:p>
        </p:txBody>
      </p:sp>
      <p:pic>
        <p:nvPicPr>
          <p:cNvPr id="2" name="Resim 3">
            <a:extLst>
              <a:ext uri="{FF2B5EF4-FFF2-40B4-BE49-F238E27FC236}">
                <a16:creationId xmlns:a16="http://schemas.microsoft.com/office/drawing/2014/main" xmlns="" id="{6C7A104C-9C21-F040-B863-5E7271CB1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328" y="2982516"/>
            <a:ext cx="4716066" cy="3875484"/>
          </a:xfrm>
          <a:prstGeom prst="rect">
            <a:avLst/>
          </a:prstGeom>
        </p:spPr>
      </p:pic>
    </p:spTree>
    <p:extLst>
      <p:ext uri="{BB962C8B-B14F-4D97-AF65-F5344CB8AC3E}">
        <p14:creationId xmlns:p14="http://schemas.microsoft.com/office/powerpoint/2010/main" val="368138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3A715ED-6967-4D40-8EAD-7C484A0D301E}"/>
              </a:ext>
            </a:extLst>
          </p:cNvPr>
          <p:cNvSpPr>
            <a:spLocks noGrp="1"/>
          </p:cNvSpPr>
          <p:nvPr>
            <p:ph idx="1"/>
          </p:nvPr>
        </p:nvSpPr>
        <p:spPr>
          <a:xfrm>
            <a:off x="820341" y="1093390"/>
            <a:ext cx="6144816" cy="3442891"/>
          </a:xfrm>
        </p:spPr>
        <p:txBody>
          <a:bodyPr>
            <a:normAutofit/>
          </a:bodyPr>
          <a:lstStyle/>
          <a:p>
            <a:pPr marL="0" indent="0" algn="just">
              <a:buNone/>
            </a:pPr>
            <a:r>
              <a:rPr lang="tr-TR" b="1"/>
              <a:t>■SOSYAL: </a:t>
            </a:r>
            <a:r>
              <a:rPr lang="tr-TR"/>
              <a:t>Kişiyi yalnızlığa mahküm etme, etkinliklere davet etmeme, yok sayma.</a:t>
            </a:r>
          </a:p>
          <a:p>
            <a:pPr algn="just"/>
            <a:r>
              <a:rPr lang="tr-TR"/>
              <a:t>Oyun ve çeşitli etkinliklere almama.</a:t>
            </a:r>
          </a:p>
          <a:p>
            <a:pPr algn="just"/>
            <a:r>
              <a:rPr lang="tr-TR"/>
              <a:t>Grup dışına itme.</a:t>
            </a:r>
          </a:p>
          <a:p>
            <a:pPr algn="just"/>
            <a:r>
              <a:rPr lang="tr-TR"/>
              <a:t>Görmezden gelme.</a:t>
            </a:r>
          </a:p>
          <a:p>
            <a:pPr algn="just"/>
            <a:r>
              <a:rPr lang="tr-TR"/>
              <a:t>Diğer öğrenciler ile konuşmasınya veya arkadaşlık yapmasına engel olma.</a:t>
            </a:r>
          </a:p>
        </p:txBody>
      </p:sp>
      <p:pic>
        <p:nvPicPr>
          <p:cNvPr id="2" name="Resim 3">
            <a:extLst>
              <a:ext uri="{FF2B5EF4-FFF2-40B4-BE49-F238E27FC236}">
                <a16:creationId xmlns:a16="http://schemas.microsoft.com/office/drawing/2014/main" xmlns="" id="{5150CE96-B6E3-CC47-B5C1-A9B949844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63" y="2296913"/>
            <a:ext cx="4054078" cy="4304109"/>
          </a:xfrm>
          <a:prstGeom prst="rect">
            <a:avLst/>
          </a:prstGeom>
        </p:spPr>
      </p:pic>
    </p:spTree>
    <p:extLst>
      <p:ext uri="{BB962C8B-B14F-4D97-AF65-F5344CB8AC3E}">
        <p14:creationId xmlns:p14="http://schemas.microsoft.com/office/powerpoint/2010/main" val="25890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0517AE5-9189-EC4D-BB1A-18A487A5E9DA}"/>
              </a:ext>
            </a:extLst>
          </p:cNvPr>
          <p:cNvSpPr>
            <a:spLocks noGrp="1"/>
          </p:cNvSpPr>
          <p:nvPr>
            <p:ph idx="1"/>
          </p:nvPr>
        </p:nvSpPr>
        <p:spPr>
          <a:xfrm>
            <a:off x="516731" y="611187"/>
            <a:ext cx="6466284" cy="5657454"/>
          </a:xfrm>
        </p:spPr>
        <p:txBody>
          <a:bodyPr/>
          <a:lstStyle/>
          <a:p>
            <a:pPr marL="0" indent="0" algn="just">
              <a:buNone/>
            </a:pPr>
            <a:r>
              <a:rPr lang="tr-TR" b="1"/>
              <a:t>■CİNSEL:</a:t>
            </a:r>
            <a:r>
              <a:rPr lang="tr-TR"/>
              <a:t>Bir kişinin, diğer bir kişiyi kendi cinsel gereksinim ya da isteklerin doyumu için nesne olarak kullanması ya da kullanmasına göz yumulması.</a:t>
            </a:r>
          </a:p>
          <a:p>
            <a:pPr algn="just"/>
            <a:r>
              <a:rPr lang="tr-TR"/>
              <a:t>Cinsel amaçlı dokunma.</a:t>
            </a:r>
          </a:p>
          <a:p>
            <a:pPr algn="just"/>
            <a:r>
              <a:rPr lang="tr-TR"/>
              <a:t>Cinsel içerikli sözler ile sarkıntılık yapma.</a:t>
            </a:r>
          </a:p>
          <a:p>
            <a:pPr algn="just"/>
            <a:r>
              <a:rPr lang="tr-TR"/>
              <a:t>Cinsel anlamlı hareketler yapma.</a:t>
            </a:r>
          </a:p>
          <a:p>
            <a:pPr algn="just"/>
            <a:r>
              <a:rPr lang="tr-TR"/>
              <a:t>Cinsel konularda rahatsız edici şekilde konuşmalar yapma.</a:t>
            </a:r>
          </a:p>
          <a:p>
            <a:pPr algn="just"/>
            <a:r>
              <a:rPr lang="tr-TR"/>
              <a:t>Cinsel çağrışımlı sözcüklerle hitap etme.</a:t>
            </a:r>
          </a:p>
          <a:p>
            <a:pPr algn="just"/>
            <a:r>
              <a:rPr lang="tr-TR"/>
              <a:t>Başkasının kıyafetlerini isteği dışında çıkarma.</a:t>
            </a:r>
          </a:p>
          <a:p>
            <a:pPr algn="just"/>
            <a:endParaRPr lang="tr-TR"/>
          </a:p>
        </p:txBody>
      </p:sp>
      <p:pic>
        <p:nvPicPr>
          <p:cNvPr id="2" name="Resim 3">
            <a:extLst>
              <a:ext uri="{FF2B5EF4-FFF2-40B4-BE49-F238E27FC236}">
                <a16:creationId xmlns:a16="http://schemas.microsoft.com/office/drawing/2014/main" xmlns="" id="{ECAF23E2-B85F-5B47-AEFB-585F30FEC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125" y="267892"/>
            <a:ext cx="3411860" cy="2643185"/>
          </a:xfrm>
          <a:prstGeom prst="rect">
            <a:avLst/>
          </a:prstGeom>
        </p:spPr>
      </p:pic>
      <p:pic>
        <p:nvPicPr>
          <p:cNvPr id="4" name="Resim 4">
            <a:extLst>
              <a:ext uri="{FF2B5EF4-FFF2-40B4-BE49-F238E27FC236}">
                <a16:creationId xmlns:a16="http://schemas.microsoft.com/office/drawing/2014/main" xmlns="" id="{FC585098-F6C9-F641-A438-0AECEA891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563" y="3439914"/>
            <a:ext cx="3583591" cy="2995083"/>
          </a:xfrm>
          <a:prstGeom prst="rect">
            <a:avLst/>
          </a:prstGeom>
        </p:spPr>
      </p:pic>
    </p:spTree>
    <p:extLst>
      <p:ext uri="{BB962C8B-B14F-4D97-AF65-F5344CB8AC3E}">
        <p14:creationId xmlns:p14="http://schemas.microsoft.com/office/powerpoint/2010/main" val="37419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B1C358A-186C-C84C-921C-920E0EB2BB33}"/>
              </a:ext>
            </a:extLst>
          </p:cNvPr>
          <p:cNvSpPr>
            <a:spLocks noGrp="1"/>
          </p:cNvSpPr>
          <p:nvPr>
            <p:ph type="title"/>
          </p:nvPr>
        </p:nvSpPr>
        <p:spPr/>
        <p:txBody>
          <a:bodyPr>
            <a:normAutofit/>
          </a:bodyPr>
          <a:lstStyle/>
          <a:p>
            <a:r>
              <a:rPr lang="tr-TR"/>
              <a:t>ZORBALIĞIN ALTINDA YATAN SEBEP</a:t>
            </a:r>
          </a:p>
        </p:txBody>
      </p:sp>
      <p:sp>
        <p:nvSpPr>
          <p:cNvPr id="13" name="İçerik Yer Tutucusu 4">
            <a:extLst>
              <a:ext uri="{FF2B5EF4-FFF2-40B4-BE49-F238E27FC236}">
                <a16:creationId xmlns:a16="http://schemas.microsoft.com/office/drawing/2014/main" xmlns="" id="{76A1921B-BD2D-314C-BBF2-8BA90E4D4C67}"/>
              </a:ext>
            </a:extLst>
          </p:cNvPr>
          <p:cNvSpPr txBox="1">
            <a:spLocks noGrp="1"/>
          </p:cNvSpPr>
          <p:nvPr>
            <p:ph idx="1"/>
          </p:nvPr>
        </p:nvSpPr>
        <p:spPr>
          <a:xfrm>
            <a:off x="623887" y="1690687"/>
            <a:ext cx="7805738" cy="4802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200">
                <a:solidFill>
                  <a:srgbClr val="333333"/>
                </a:solidFill>
                <a:latin typeface="Open Sans"/>
              </a:rPr>
              <a:t>Güç duygusundan hoşlandıkları için.</a:t>
            </a:r>
          </a:p>
          <a:p>
            <a:pPr algn="just"/>
            <a:r>
              <a:rPr lang="tr-TR" sz="3200">
                <a:solidFill>
                  <a:srgbClr val="333333"/>
                </a:solidFill>
                <a:latin typeface="Open Sans"/>
              </a:rPr>
              <a:t>Korkularını gizlemek için.</a:t>
            </a:r>
          </a:p>
          <a:p>
            <a:pPr algn="just"/>
            <a:r>
              <a:rPr lang="tr-TR" sz="3200">
                <a:solidFill>
                  <a:srgbClr val="333333"/>
                </a:solidFill>
                <a:latin typeface="Open Sans"/>
              </a:rPr>
              <a:t>Mutsuz olduklarından.</a:t>
            </a:r>
          </a:p>
          <a:p>
            <a:pPr algn="just"/>
            <a:r>
              <a:rPr lang="tr-TR" sz="3200">
                <a:solidFill>
                  <a:srgbClr val="333333"/>
                </a:solidFill>
                <a:latin typeface="Open Sans"/>
              </a:rPr>
              <a:t>Parçalanmış aileden gelen çocuk.</a:t>
            </a:r>
          </a:p>
          <a:p>
            <a:pPr algn="just"/>
            <a:r>
              <a:rPr lang="tr-TR" sz="3200">
                <a:solidFill>
                  <a:srgbClr val="333333"/>
                </a:solidFill>
                <a:latin typeface="Open Sans"/>
              </a:rPr>
              <a:t>Evde şiddete uğrayan ya da şahit olan.</a:t>
            </a:r>
          </a:p>
          <a:p>
            <a:pPr algn="just"/>
            <a:r>
              <a:rPr lang="tr-TR" sz="3200">
                <a:solidFill>
                  <a:srgbClr val="333333"/>
                </a:solidFill>
                <a:latin typeface="Open Sans"/>
              </a:rPr>
              <a:t>Kendilerini sevmedikleri beğenmedikleri için,</a:t>
            </a:r>
          </a:p>
          <a:p>
            <a:pPr algn="just"/>
            <a:r>
              <a:rPr lang="tr-TR" sz="3200">
                <a:solidFill>
                  <a:srgbClr val="333333"/>
                </a:solidFill>
                <a:latin typeface="Open Sans"/>
              </a:rPr>
              <a:t>Hakkı olandan fazlasını almak için,</a:t>
            </a:r>
          </a:p>
          <a:p>
            <a:pPr algn="just"/>
            <a:r>
              <a:rPr lang="tr-TR" sz="3200">
                <a:solidFill>
                  <a:srgbClr val="333333"/>
                </a:solidFill>
                <a:latin typeface="Open Sans"/>
              </a:rPr>
              <a:t>Kendilerini yetersiz ve aşağılanmış hissettiklerinden.</a:t>
            </a:r>
          </a:p>
          <a:p>
            <a:pPr marL="0" indent="0" algn="just">
              <a:buFont typeface="Arial" panose="020B0604020202020204" pitchFamily="34" charset="0"/>
              <a:buNone/>
            </a:pPr>
            <a:endParaRPr lang="tr-TR" sz="3200">
              <a:solidFill>
                <a:srgbClr val="333333"/>
              </a:solidFill>
              <a:latin typeface="Open Sans"/>
            </a:endParaRPr>
          </a:p>
        </p:txBody>
      </p:sp>
      <p:pic>
        <p:nvPicPr>
          <p:cNvPr id="3" name="Resim 3">
            <a:extLst>
              <a:ext uri="{FF2B5EF4-FFF2-40B4-BE49-F238E27FC236}">
                <a16:creationId xmlns:a16="http://schemas.microsoft.com/office/drawing/2014/main" xmlns="" id="{BFDAF39D-12E7-8341-BD31-5E7208185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1369615"/>
            <a:ext cx="3376884" cy="4488260"/>
          </a:xfrm>
          <a:prstGeom prst="rect">
            <a:avLst/>
          </a:prstGeom>
        </p:spPr>
      </p:pic>
    </p:spTree>
    <p:extLst>
      <p:ext uri="{BB962C8B-B14F-4D97-AF65-F5344CB8AC3E}">
        <p14:creationId xmlns:p14="http://schemas.microsoft.com/office/powerpoint/2010/main" val="188546743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TotalTime>
  <Words>1341</Words>
  <Application>Microsoft Office PowerPoint</Application>
  <PresentationFormat>Özel</PresentationFormat>
  <Paragraphs>158</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Duman</vt:lpstr>
      <vt:lpstr>PowerPoint Sunusu</vt:lpstr>
      <vt:lpstr>PowerPoint Sunusu</vt:lpstr>
      <vt:lpstr>AKRAN ZORBALIĞI TANIM</vt:lpstr>
      <vt:lpstr>AKRAN ZORBALIĞI TÜRLERİ</vt:lpstr>
      <vt:lpstr>PowerPoint Sunusu</vt:lpstr>
      <vt:lpstr>PowerPoint Sunusu</vt:lpstr>
      <vt:lpstr>PowerPoint Sunusu</vt:lpstr>
      <vt:lpstr>PowerPoint Sunusu</vt:lpstr>
      <vt:lpstr>ZORBALIĞIN ALTINDA YATAN SEBEP</vt:lpstr>
      <vt:lpstr>PowerPoint Sunusu</vt:lpstr>
      <vt:lpstr>AKRAN ZORBALIĞINA KİMLER UĞRAR</vt:lpstr>
      <vt:lpstr>ZORBALIĞA UĞRAYAN ÇOCUĞUN BELİRTİLERİ</vt:lpstr>
      <vt:lpstr>PowerPoint Sunusu</vt:lpstr>
      <vt:lpstr>PowerPoint Sunusu</vt:lpstr>
      <vt:lpstr>ZORBALIĞIN YOL AÇTIĞI SORUNLAR </vt:lpstr>
      <vt:lpstr>PowerPoint Sunusu</vt:lpstr>
      <vt:lpstr>PowerPoint Sunusu</vt:lpstr>
      <vt:lpstr>ÇOCUĞUNUZUN ZORBALIĞA MARUZ KALDIĞINI NEREDEN ANLARIZ</vt:lpstr>
      <vt:lpstr>ÇOCUĞUNUZUN ZORBALIK DAVRANIŞI SERGİLEMESİ DURUMUNDA NE YAPILMALI</vt:lpstr>
      <vt:lpstr>ÇOCUĞUNUZUN ZORBALIĞA MARUZ KALDIĞINI DÜŞÜNÜYORSANIZ</vt:lpstr>
      <vt:lpstr>PowerPoint Sunusu</vt:lpstr>
      <vt:lpstr>PowerPoint Sunusu</vt:lpstr>
      <vt:lpstr>AİLELERE ÖNERİLER</vt:lpstr>
      <vt:lpstr>PowerPoint Sunusu</vt:lpstr>
      <vt:lpstr>PowerPoint Sunusu</vt:lpstr>
      <vt:lpstr>PowerPoint Sunusu</vt:lpstr>
      <vt:lpstr>KİTAP ÖNERİLERİ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yıldırım</dc:creator>
  <cp:lastModifiedBy>Windows Kullanıcısı</cp:lastModifiedBy>
  <cp:revision>24</cp:revision>
  <dcterms:created xsi:type="dcterms:W3CDTF">2021-03-07T14:37:02Z</dcterms:created>
  <dcterms:modified xsi:type="dcterms:W3CDTF">2023-09-15T11:07:59Z</dcterms:modified>
</cp:coreProperties>
</file>