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4" r:id="rId16"/>
    <p:sldId id="272" r:id="rId17"/>
    <p:sldId id="273" r:id="rId18"/>
    <p:sldId id="271"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3" autoAdjust="0"/>
    <p:restoredTop sz="94660"/>
  </p:normalViewPr>
  <p:slideViewPr>
    <p:cSldViewPr>
      <p:cViewPr>
        <p:scale>
          <a:sx n="69" d="100"/>
          <a:sy n="69" d="100"/>
        </p:scale>
        <p:origin x="-12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5CD87-2E35-4D77-9558-7C78FE91FD0A}" type="datetimeFigureOut">
              <a:rPr lang="tr-TR" smtClean="0"/>
              <a:pPr/>
              <a:t>15.09.2023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E8984-5443-4A53-A20A-BC58545702DF}" type="slidenum">
              <a:rPr lang="tr-TR" smtClean="0"/>
              <a:pPr/>
              <a:t>‹#›</a:t>
            </a:fld>
            <a:endParaRPr lang="tr-TR"/>
          </a:p>
        </p:txBody>
      </p:sp>
    </p:spTree>
    <p:extLst>
      <p:ext uri="{BB962C8B-B14F-4D97-AF65-F5344CB8AC3E}">
        <p14:creationId xmlns:p14="http://schemas.microsoft.com/office/powerpoint/2010/main" val="37215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F6CE8984-5443-4A53-A20A-BC58545702DF}"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15.09.2023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beveynakademisi.trtcocuk.net.tr/makale/cocuklarda-akran-zorbaligi-ve-maruz-kalma-11921008%20adresinden%2010.09.2023"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dirty="0"/>
          </a:p>
        </p:txBody>
      </p:sp>
      <p:sp>
        <p:nvSpPr>
          <p:cNvPr id="3" name="2 Alt Başlık"/>
          <p:cNvSpPr>
            <a:spLocks noGrp="1"/>
          </p:cNvSpPr>
          <p:nvPr>
            <p:ph type="subTitle" idx="1"/>
          </p:nvPr>
        </p:nvSpPr>
        <p:spPr/>
        <p:txBody>
          <a:bodyPr/>
          <a:lstStyle/>
          <a:p>
            <a:endParaRPr lang="tr-TR" dirty="0"/>
          </a:p>
        </p:txBody>
      </p:sp>
      <p:pic>
        <p:nvPicPr>
          <p:cNvPr id="4" name="Resim 4">
            <a:extLst>
              <a:ext uri="{FF2B5EF4-FFF2-40B4-BE49-F238E27FC236}">
                <a16:creationId xmlns="" xmlns:a16="http://schemas.microsoft.com/office/drawing/2014/main" id="{3F887ECB-FE77-EC4C-84CC-1E43AA8A5DD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0"/>
            <a:ext cx="9144000" cy="6858000"/>
          </a:xfrm>
          <a:prstGeom prst="rect">
            <a:avLst/>
          </a:prstGeom>
        </p:spPr>
      </p:pic>
      <p:sp>
        <p:nvSpPr>
          <p:cNvPr id="5" name="4 Metin kutusu"/>
          <p:cNvSpPr txBox="1"/>
          <p:nvPr/>
        </p:nvSpPr>
        <p:spPr>
          <a:xfrm>
            <a:off x="1835696" y="2564904"/>
            <a:ext cx="5474577" cy="1323439"/>
          </a:xfrm>
          <a:prstGeom prst="rect">
            <a:avLst/>
          </a:prstGeom>
          <a:noFill/>
        </p:spPr>
        <p:txBody>
          <a:bodyPr wrap="none" rtlCol="0">
            <a:spAutoFit/>
          </a:bodyPr>
          <a:lstStyle/>
          <a:p>
            <a:pPr algn="ctr"/>
            <a:r>
              <a:rPr lang="tr-TR" sz="4000" spc="30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AKRAN ZORBALIĞI</a:t>
            </a:r>
          </a:p>
          <a:p>
            <a:pPr algn="ctr"/>
            <a:r>
              <a:rPr lang="tr-TR" sz="4000" spc="300" dirty="0" smtClean="0">
                <a:solidFill>
                  <a:schemeClr val="bg2"/>
                </a:solidFill>
                <a:effectLst>
                  <a:outerShdw blurRad="38100" dist="38100" dir="2700000" algn="tl">
                    <a:srgbClr val="000000">
                      <a:alpha val="43137"/>
                    </a:srgbClr>
                  </a:outerShdw>
                </a:effectLst>
                <a:latin typeface="Times New Roman" pitchFamily="18" charset="0"/>
                <a:cs typeface="Times New Roman" pitchFamily="18" charset="0"/>
              </a:rPr>
              <a:t>VELİ SUNUMU</a:t>
            </a:r>
            <a:endParaRPr lang="tr-TR" sz="4000" spc="300" dirty="0">
              <a:solidFill>
                <a:schemeClr val="bg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363272" cy="4525963"/>
          </a:xfrm>
        </p:spPr>
        <p:txBody>
          <a:bodyPr>
            <a:normAutofit lnSpcReduction="10000"/>
          </a:bodyPr>
          <a:lstStyle/>
          <a:p>
            <a:pPr>
              <a:buNone/>
            </a:pPr>
            <a:r>
              <a:rPr lang="tr-TR" sz="3000" u="sng" dirty="0" smtClean="0">
                <a:latin typeface="Times New Roman" pitchFamily="18" charset="0"/>
                <a:cs typeface="Times New Roman" pitchFamily="18" charset="0"/>
              </a:rPr>
              <a:t>Zorbalığa Maruz Kalan(Kurban) Çocukların Özellikleri</a:t>
            </a:r>
          </a:p>
          <a:p>
            <a:pPr algn="just"/>
            <a:r>
              <a:rPr lang="tr-TR" sz="3000" dirty="0" smtClean="0">
                <a:latin typeface="Times New Roman" pitchFamily="18" charset="0"/>
                <a:cs typeface="Times New Roman" pitchFamily="18" charset="0"/>
              </a:rPr>
              <a:t>Zorbalık mağduru çocuklar genel olarak; arkadaşları tarafından sevilmeyen, daha az arkadaşa sahip olan ve yeni arkadaşlar bulmakta zorluk yaşayan bireylerdir (</a:t>
            </a:r>
            <a:r>
              <a:rPr lang="tr-TR" sz="3000" dirty="0" err="1" smtClean="0">
                <a:latin typeface="Times New Roman" pitchFamily="18" charset="0"/>
                <a:cs typeface="Times New Roman" pitchFamily="18" charset="0"/>
              </a:rPr>
              <a:t>Griffin</a:t>
            </a:r>
            <a:r>
              <a:rPr lang="tr-TR" sz="3000" dirty="0" smtClean="0">
                <a:latin typeface="Times New Roman" pitchFamily="18" charset="0"/>
                <a:cs typeface="Times New Roman" pitchFamily="18" charset="0"/>
              </a:rPr>
              <a:t> ve </a:t>
            </a:r>
            <a:r>
              <a:rPr lang="tr-TR" sz="3000" dirty="0" err="1" smtClean="0">
                <a:latin typeface="Times New Roman" pitchFamily="18" charset="0"/>
                <a:cs typeface="Times New Roman" pitchFamily="18" charset="0"/>
              </a:rPr>
              <a:t>Gross</a:t>
            </a:r>
            <a:r>
              <a:rPr lang="tr-TR" sz="3000" dirty="0" smtClean="0">
                <a:latin typeface="Times New Roman" pitchFamily="18" charset="0"/>
                <a:cs typeface="Times New Roman" pitchFamily="18" charset="0"/>
              </a:rPr>
              <a:t>, 2004 </a:t>
            </a:r>
            <a:r>
              <a:rPr lang="tr-TR" sz="3000" dirty="0" err="1" smtClean="0">
                <a:latin typeface="Times New Roman" pitchFamily="18" charset="0"/>
                <a:cs typeface="Times New Roman" pitchFamily="18" charset="0"/>
              </a:rPr>
              <a:t>akt</a:t>
            </a:r>
            <a:r>
              <a:rPr lang="tr-TR" sz="3000" dirty="0" smtClean="0">
                <a:latin typeface="Times New Roman" pitchFamily="18" charset="0"/>
                <a:cs typeface="Times New Roman" pitchFamily="18" charset="0"/>
              </a:rPr>
              <a:t>. Atalay, 2010)</a:t>
            </a:r>
          </a:p>
          <a:p>
            <a:pPr algn="just"/>
            <a:r>
              <a:rPr lang="tr-TR" sz="3000" dirty="0" smtClean="0">
                <a:latin typeface="Times New Roman" pitchFamily="18" charset="0"/>
                <a:cs typeface="Times New Roman" pitchFamily="18" charset="0"/>
              </a:rPr>
              <a:t>Kurbanların fiziksel olarak zayıf, kendine güveni düşük, diğer çocuklardan daha duyarlı, kaygılı, mutsuz ve çekingen bireylerdir.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692696"/>
            <a:ext cx="8435280" cy="5433467"/>
          </a:xfrm>
        </p:spPr>
        <p:txBody>
          <a:bodyPr>
            <a:normAutofit/>
          </a:bodyPr>
          <a:lstStyle/>
          <a:p>
            <a:pPr>
              <a:buNone/>
            </a:pPr>
            <a:r>
              <a:rPr lang="tr-TR" sz="2800" u="sng" dirty="0" smtClean="0">
                <a:latin typeface="Times New Roman" pitchFamily="18" charset="0"/>
                <a:cs typeface="Times New Roman" pitchFamily="18" charset="0"/>
              </a:rPr>
              <a:t>Zorbalığa Maruz Kalan(Kurban) Çocukların Özellikleri</a:t>
            </a:r>
          </a:p>
          <a:p>
            <a:pPr algn="just"/>
            <a:r>
              <a:rPr lang="tr-TR" sz="2800" dirty="0" smtClean="0">
                <a:latin typeface="Times New Roman" pitchFamily="18" charset="0"/>
                <a:cs typeface="Times New Roman" pitchFamily="18" charset="0"/>
              </a:rPr>
              <a:t>Ebeveyn ilişkileri açısından bakıldığında, anne ve babanın çocuğun özerklik gelişimini zorlaştıran davranışlarda bulunmaları çocuğun kurban olma ihtimalini artırmaktadır.</a:t>
            </a:r>
          </a:p>
          <a:p>
            <a:pPr algn="just"/>
            <a:r>
              <a:rPr lang="tr-TR" sz="2800" dirty="0" smtClean="0">
                <a:latin typeface="Times New Roman" pitchFamily="18" charset="0"/>
                <a:cs typeface="Times New Roman" pitchFamily="18" charset="0"/>
              </a:rPr>
              <a:t>Annenin aşırı koruyucu olması ise özellikle erkeklerde mağduriyeti pozitif etkilerken annenin </a:t>
            </a:r>
            <a:r>
              <a:rPr lang="tr-TR" sz="2800" dirty="0" err="1" smtClean="0">
                <a:latin typeface="Times New Roman" pitchFamily="18" charset="0"/>
                <a:cs typeface="Times New Roman" pitchFamily="18" charset="0"/>
              </a:rPr>
              <a:t>talepkar</a:t>
            </a:r>
            <a:r>
              <a:rPr lang="tr-TR" sz="2800" dirty="0" smtClean="0">
                <a:latin typeface="Times New Roman" pitchFamily="18" charset="0"/>
                <a:cs typeface="Times New Roman" pitchFamily="18" charset="0"/>
              </a:rPr>
              <a:t>, baskıcı, zorlayıcı olması kız çocuklarının kurban olma ihtimalini pozitif etkilemektedir (</a:t>
            </a:r>
            <a:r>
              <a:rPr lang="tr-TR" sz="2800" dirty="0" err="1" smtClean="0">
                <a:latin typeface="Times New Roman" pitchFamily="18" charset="0"/>
                <a:cs typeface="Times New Roman" pitchFamily="18" charset="0"/>
              </a:rPr>
              <a:t>Smith</a:t>
            </a:r>
            <a:r>
              <a:rPr lang="tr-TR" sz="2800" dirty="0" smtClean="0">
                <a:latin typeface="Times New Roman" pitchFamily="18" charset="0"/>
                <a:cs typeface="Times New Roman" pitchFamily="18" charset="0"/>
              </a:rPr>
              <a:t> ve </a:t>
            </a:r>
            <a:r>
              <a:rPr lang="tr-TR" sz="2800" dirty="0" err="1" smtClean="0">
                <a:latin typeface="Times New Roman" pitchFamily="18" charset="0"/>
                <a:cs typeface="Times New Roman" pitchFamily="18" charset="0"/>
              </a:rPr>
              <a:t>Myron</a:t>
            </a:r>
            <a:r>
              <a:rPr lang="tr-TR" sz="2800" dirty="0" smtClean="0">
                <a:latin typeface="Times New Roman" pitchFamily="18" charset="0"/>
                <a:cs typeface="Times New Roman" pitchFamily="18" charset="0"/>
              </a:rPr>
              <a:t>-Wilson, 1998).</a:t>
            </a:r>
            <a:endParaRPr lang="tr-T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22114"/>
          </a:xfrm>
        </p:spPr>
        <p:txBody>
          <a:bodyPr>
            <a:normAutofit/>
          </a:bodyPr>
          <a:lstStyle/>
          <a:p>
            <a:r>
              <a:rPr lang="tr-TR" sz="3200" dirty="0" smtClean="0"/>
              <a:t>Zorbalığın Sonuçları</a:t>
            </a:r>
            <a:endParaRPr lang="tr-TR" sz="3200" dirty="0"/>
          </a:p>
        </p:txBody>
      </p:sp>
      <p:sp>
        <p:nvSpPr>
          <p:cNvPr id="3" name="2 İçerik Yer Tutucusu"/>
          <p:cNvSpPr>
            <a:spLocks noGrp="1"/>
          </p:cNvSpPr>
          <p:nvPr>
            <p:ph idx="1"/>
          </p:nvPr>
        </p:nvSpPr>
        <p:spPr>
          <a:xfrm>
            <a:off x="179512" y="1340768"/>
            <a:ext cx="5976664" cy="5256584"/>
          </a:xfrm>
        </p:spPr>
        <p:txBody>
          <a:bodyPr>
            <a:normAutofit/>
          </a:bodyPr>
          <a:lstStyle/>
          <a:p>
            <a:pPr algn="just">
              <a:buNone/>
            </a:pPr>
            <a:r>
              <a:rPr lang="tr-TR" sz="2800" u="sng" dirty="0" smtClean="0">
                <a:latin typeface="Times New Roman" pitchFamily="18" charset="0"/>
                <a:cs typeface="Times New Roman" pitchFamily="18" charset="0"/>
              </a:rPr>
              <a:t>Zorbalık Davranışı Gösteren Çocuklar</a:t>
            </a:r>
          </a:p>
          <a:p>
            <a:pPr algn="just"/>
            <a:r>
              <a:rPr lang="tr-TR" sz="2800" dirty="0" smtClean="0">
                <a:latin typeface="Times New Roman" pitchFamily="18" charset="0"/>
                <a:cs typeface="Times New Roman" pitchFamily="18" charset="0"/>
              </a:rPr>
              <a:t>Müdahale edilmediği takdirde güçlerini kötüye kullanırlar ve başkaları için tehdit olur</a:t>
            </a:r>
          </a:p>
          <a:p>
            <a:pPr algn="just"/>
            <a:r>
              <a:rPr lang="tr-TR" sz="2800" dirty="0" smtClean="0">
                <a:latin typeface="Times New Roman" pitchFamily="18" charset="0"/>
                <a:cs typeface="Times New Roman" pitchFamily="18" charset="0"/>
              </a:rPr>
              <a:t>İşbirlikli gelişmeden mahrum kalırlar</a:t>
            </a:r>
          </a:p>
          <a:p>
            <a:pPr algn="just"/>
            <a:r>
              <a:rPr lang="tr-TR" sz="2800" dirty="0" smtClean="0">
                <a:latin typeface="Times New Roman" pitchFamily="18" charset="0"/>
                <a:cs typeface="Times New Roman" pitchFamily="18" charset="0"/>
              </a:rPr>
              <a:t>Okula uyumda güçlük</a:t>
            </a:r>
          </a:p>
          <a:p>
            <a:pPr algn="just"/>
            <a:r>
              <a:rPr lang="tr-TR" sz="2800" dirty="0" smtClean="0">
                <a:latin typeface="Times New Roman" pitchFamily="18" charset="0"/>
                <a:cs typeface="Times New Roman" pitchFamily="18" charset="0"/>
              </a:rPr>
              <a:t>Erken yaşta sigara, alkol, madde riski</a:t>
            </a:r>
          </a:p>
          <a:p>
            <a:pPr algn="just"/>
            <a:r>
              <a:rPr lang="tr-TR" sz="2800" dirty="0" smtClean="0">
                <a:latin typeface="Times New Roman" pitchFamily="18" charset="0"/>
                <a:cs typeface="Times New Roman" pitchFamily="18" charset="0"/>
              </a:rPr>
              <a:t>Suça dönük davranışlarda bulunma (</a:t>
            </a:r>
            <a:r>
              <a:rPr lang="tr-TR" sz="2800" dirty="0" err="1" smtClean="0">
                <a:latin typeface="Times New Roman" pitchFamily="18" charset="0"/>
                <a:cs typeface="Times New Roman" pitchFamily="18" charset="0"/>
              </a:rPr>
              <a:t>Berthold</a:t>
            </a:r>
            <a:r>
              <a:rPr lang="tr-TR" sz="2800" dirty="0" smtClean="0">
                <a:latin typeface="Times New Roman" pitchFamily="18" charset="0"/>
                <a:cs typeface="Times New Roman" pitchFamily="18" charset="0"/>
              </a:rPr>
              <a:t> ve Hoover, 2000).</a:t>
            </a:r>
            <a:endParaRPr lang="tr-TR" sz="2800" dirty="0">
              <a:latin typeface="Times New Roman" pitchFamily="18" charset="0"/>
              <a:cs typeface="Times New Roman" pitchFamily="18" charset="0"/>
            </a:endParaRPr>
          </a:p>
        </p:txBody>
      </p:sp>
      <p:sp>
        <p:nvSpPr>
          <p:cNvPr id="1029" name="AutoShape 5" descr="C:\Users\SUAT\Desktop\kids-bullying[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30" name="Picture 6"/>
          <p:cNvPicPr>
            <a:picLocks noChangeAspect="1" noChangeArrowheads="1"/>
          </p:cNvPicPr>
          <p:nvPr/>
        </p:nvPicPr>
        <p:blipFill>
          <a:blip r:embed="rId2" cstate="print"/>
          <a:srcRect l="29051" t="14391" r="34422" b="6250"/>
          <a:stretch>
            <a:fillRect/>
          </a:stretch>
        </p:blipFill>
        <p:spPr bwMode="auto">
          <a:xfrm>
            <a:off x="6159971" y="1700808"/>
            <a:ext cx="2984029" cy="40050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48680"/>
            <a:ext cx="8229600" cy="868958"/>
          </a:xfrm>
        </p:spPr>
        <p:txBody>
          <a:bodyPr>
            <a:normAutofit/>
          </a:bodyPr>
          <a:lstStyle/>
          <a:p>
            <a:r>
              <a:rPr lang="tr-TR" sz="3500" dirty="0" smtClean="0"/>
              <a:t>Zorbalığın Sonuçları</a:t>
            </a:r>
            <a:endParaRPr lang="tr-TR" sz="3500" dirty="0"/>
          </a:p>
        </p:txBody>
      </p:sp>
      <p:sp>
        <p:nvSpPr>
          <p:cNvPr id="3" name="2 İçerik Yer Tutucusu"/>
          <p:cNvSpPr>
            <a:spLocks noGrp="1"/>
          </p:cNvSpPr>
          <p:nvPr>
            <p:ph idx="1"/>
          </p:nvPr>
        </p:nvSpPr>
        <p:spPr>
          <a:xfrm>
            <a:off x="4283968" y="1412776"/>
            <a:ext cx="4320480" cy="4525963"/>
          </a:xfrm>
        </p:spPr>
        <p:txBody>
          <a:bodyPr>
            <a:normAutofit fontScale="92500" lnSpcReduction="10000"/>
          </a:bodyPr>
          <a:lstStyle/>
          <a:p>
            <a:pPr>
              <a:buNone/>
            </a:pPr>
            <a:r>
              <a:rPr lang="tr-TR" u="sng" dirty="0" smtClean="0">
                <a:latin typeface="Times New Roman" pitchFamily="18" charset="0"/>
                <a:cs typeface="Times New Roman" pitchFamily="18" charset="0"/>
              </a:rPr>
              <a:t>Zorbalığa Şahit Olanlar</a:t>
            </a:r>
          </a:p>
          <a:p>
            <a:pPr algn="just"/>
            <a:r>
              <a:rPr lang="tr-TR" dirty="0" smtClean="0">
                <a:latin typeface="Times New Roman" pitchFamily="18" charset="0"/>
                <a:cs typeface="Times New Roman" pitchFamily="18" charset="0"/>
              </a:rPr>
              <a:t>Kendilerini güvende hissetmeyebilirler</a:t>
            </a:r>
          </a:p>
          <a:p>
            <a:pPr algn="just"/>
            <a:r>
              <a:rPr lang="tr-TR" dirty="0" smtClean="0">
                <a:latin typeface="Times New Roman" pitchFamily="18" charset="0"/>
                <a:cs typeface="Times New Roman" pitchFamily="18" charset="0"/>
              </a:rPr>
              <a:t>Kendilerini savunmak için sürekli tetikte beklerler</a:t>
            </a:r>
          </a:p>
          <a:p>
            <a:pPr algn="just"/>
            <a:r>
              <a:rPr lang="tr-TR" dirty="0" smtClean="0">
                <a:latin typeface="Times New Roman" pitchFamily="18" charset="0"/>
                <a:cs typeface="Times New Roman" pitchFamily="18" charset="0"/>
              </a:rPr>
              <a:t>Korku, umutsuzluk duyguları hakimdir (</a:t>
            </a:r>
            <a:r>
              <a:rPr lang="tr-TR" dirty="0" err="1" smtClean="0">
                <a:latin typeface="Times New Roman" pitchFamily="18" charset="0"/>
                <a:cs typeface="Times New Roman" pitchFamily="18" charset="0"/>
              </a:rPr>
              <a:t>Berthold</a:t>
            </a:r>
            <a:r>
              <a:rPr lang="tr-TR" dirty="0" smtClean="0">
                <a:latin typeface="Times New Roman" pitchFamily="18" charset="0"/>
                <a:cs typeface="Times New Roman" pitchFamily="18" charset="0"/>
              </a:rPr>
              <a:t> ve Hoover, 2000)</a:t>
            </a:r>
            <a:endParaRPr lang="tr-TR" dirty="0">
              <a:latin typeface="Times New Roman" pitchFamily="18" charset="0"/>
              <a:cs typeface="Times New Roman" pitchFamily="18" charset="0"/>
            </a:endParaRPr>
          </a:p>
        </p:txBody>
      </p:sp>
      <p:pic>
        <p:nvPicPr>
          <p:cNvPr id="14337" name="Picture 1" descr="C:\Users\SUAT\Desktop\akranzorba23432.jpg"/>
          <p:cNvPicPr>
            <a:picLocks noChangeAspect="1" noChangeArrowheads="1"/>
          </p:cNvPicPr>
          <p:nvPr/>
        </p:nvPicPr>
        <p:blipFill>
          <a:blip r:embed="rId2" cstate="print"/>
          <a:srcRect/>
          <a:stretch>
            <a:fillRect/>
          </a:stretch>
        </p:blipFill>
        <p:spPr bwMode="auto">
          <a:xfrm>
            <a:off x="0" y="1556792"/>
            <a:ext cx="4139952" cy="396044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smtClean="0"/>
              <a:t>Zorbalık Nasıl Anlaşılır?</a:t>
            </a:r>
            <a:endParaRPr lang="tr-TR" sz="3200" dirty="0"/>
          </a:p>
        </p:txBody>
      </p:sp>
      <p:sp>
        <p:nvSpPr>
          <p:cNvPr id="3" name="2 İçerik Yer Tutucusu"/>
          <p:cNvSpPr>
            <a:spLocks noGrp="1"/>
          </p:cNvSpPr>
          <p:nvPr>
            <p:ph idx="1"/>
          </p:nvPr>
        </p:nvSpPr>
        <p:spPr/>
        <p:txBody>
          <a:bodyPr/>
          <a:lstStyle/>
          <a:p>
            <a:pPr algn="just"/>
            <a:r>
              <a:rPr lang="tr-TR" dirty="0" smtClean="0">
                <a:latin typeface="Times New Roman" pitchFamily="18" charset="0"/>
                <a:cs typeface="Times New Roman" pitchFamily="18" charset="0"/>
              </a:rPr>
              <a:t>Zorbalık yapan ya da zorbalığa maruz kalan çocuk ilk aşamada size bu durumu anlatamayabilir ancak siz veliler çeşitli işaretlerden zorbalığı anlayabilirsiniz. Burada unutulamaması gereken nokta, bu işaretlerin zorbalığın kesin işaretleri olmayıp başka durumlardan da kaynaklanabileceğidir.</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Zorbalık Nasıl Anlaşılır?</a:t>
            </a:r>
            <a:endParaRPr lang="tr-TR" dirty="0"/>
          </a:p>
        </p:txBody>
      </p:sp>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Zorbalık Yapan Çocuklar</a:t>
            </a:r>
          </a:p>
          <a:p>
            <a:pPr>
              <a:buFont typeface="Wingdings" pitchFamily="2" charset="2"/>
              <a:buChar char="Ø"/>
            </a:pPr>
            <a:r>
              <a:rPr lang="tr-TR" dirty="0" smtClean="0">
                <a:latin typeface="Times New Roman" pitchFamily="18" charset="0"/>
                <a:cs typeface="Times New Roman" pitchFamily="18" charset="0"/>
              </a:rPr>
              <a:t>Düşünmeden, ani davranışlar gösterme</a:t>
            </a:r>
          </a:p>
          <a:p>
            <a:pPr>
              <a:buFont typeface="Wingdings" pitchFamily="2" charset="2"/>
              <a:buChar char="Ø"/>
            </a:pPr>
            <a:r>
              <a:rPr lang="tr-TR" dirty="0" smtClean="0">
                <a:latin typeface="Times New Roman" pitchFamily="18" charset="0"/>
                <a:cs typeface="Times New Roman" pitchFamily="18" charset="0"/>
              </a:rPr>
              <a:t>Çabuk öfkelenme</a:t>
            </a:r>
          </a:p>
          <a:p>
            <a:pPr>
              <a:buFont typeface="Wingdings" pitchFamily="2" charset="2"/>
              <a:buChar char="Ø"/>
            </a:pPr>
            <a:r>
              <a:rPr lang="tr-TR" dirty="0" smtClean="0">
                <a:latin typeface="Times New Roman" pitchFamily="18" charset="0"/>
                <a:cs typeface="Times New Roman" pitchFamily="18" charset="0"/>
              </a:rPr>
              <a:t>Farklılıklara karşı önyargı ve tahammülsüzlük</a:t>
            </a:r>
          </a:p>
          <a:p>
            <a:pPr>
              <a:buFont typeface="Wingdings" pitchFamily="2" charset="2"/>
              <a:buChar char="Ø"/>
            </a:pPr>
            <a:r>
              <a:rPr lang="tr-TR" dirty="0" smtClean="0">
                <a:latin typeface="Times New Roman" pitchFamily="18" charset="0"/>
                <a:cs typeface="Times New Roman" pitchFamily="18" charset="0"/>
              </a:rPr>
              <a:t>Kurallara uymada zorluk (Çankaya, 2011).</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940966"/>
          </a:xfrm>
        </p:spPr>
        <p:txBody>
          <a:bodyPr/>
          <a:lstStyle/>
          <a:p>
            <a:r>
              <a:rPr lang="tr-TR" dirty="0" smtClean="0"/>
              <a:t>Neler Yapılmalı?</a:t>
            </a:r>
            <a:endParaRPr lang="tr-TR" dirty="0"/>
          </a:p>
        </p:txBody>
      </p:sp>
      <p:sp>
        <p:nvSpPr>
          <p:cNvPr id="3" name="2 İçerik Yer Tutucusu"/>
          <p:cNvSpPr>
            <a:spLocks noGrp="1"/>
          </p:cNvSpPr>
          <p:nvPr>
            <p:ph idx="1"/>
          </p:nvPr>
        </p:nvSpPr>
        <p:spPr>
          <a:xfrm>
            <a:off x="395536" y="1052736"/>
            <a:ext cx="8229600" cy="4205064"/>
          </a:xfrm>
        </p:spPr>
        <p:txBody>
          <a:bodyPr>
            <a:noAutofit/>
          </a:bodyPr>
          <a:lstStyle/>
          <a:p>
            <a:pPr>
              <a:buFont typeface="Wingdings" pitchFamily="2" charset="2"/>
              <a:buChar char="Ø"/>
            </a:pPr>
            <a:r>
              <a:rPr lang="tr-TR" sz="2400" dirty="0" smtClean="0">
                <a:latin typeface="Times New Roman" pitchFamily="18" charset="0"/>
                <a:cs typeface="Times New Roman" pitchFamily="18" charset="0"/>
              </a:rPr>
              <a:t>Zorbalığın neden kötü bir davranış olduğunu anlatın</a:t>
            </a:r>
          </a:p>
          <a:p>
            <a:pPr>
              <a:buFont typeface="Wingdings" pitchFamily="2" charset="2"/>
              <a:buChar char="Ø"/>
            </a:pPr>
            <a:r>
              <a:rPr lang="tr-TR" sz="2400" dirty="0" smtClean="0">
                <a:latin typeface="Times New Roman" pitchFamily="18" charset="0"/>
                <a:cs typeface="Times New Roman" pitchFamily="18" charset="0"/>
              </a:rPr>
              <a:t>Zorbalığa maruz kalanların neler hissedebileceğini anlamasına yardımcı olun</a:t>
            </a:r>
          </a:p>
          <a:p>
            <a:pPr>
              <a:buFont typeface="Wingdings" pitchFamily="2" charset="2"/>
              <a:buChar char="Ø"/>
            </a:pPr>
            <a:r>
              <a:rPr lang="tr-TR" sz="2400" dirty="0" smtClean="0">
                <a:latin typeface="Times New Roman" pitchFamily="18" charset="0"/>
                <a:cs typeface="Times New Roman" pitchFamily="18" charset="0"/>
              </a:rPr>
              <a:t>Çocuğunuza zorbalık davranışı onaylamadığınızı net bir şekilde söyleyin</a:t>
            </a:r>
          </a:p>
          <a:p>
            <a:pPr>
              <a:buFont typeface="Wingdings" pitchFamily="2" charset="2"/>
              <a:buChar char="Ø"/>
            </a:pPr>
            <a:r>
              <a:rPr lang="tr-TR" sz="2400" dirty="0" smtClean="0">
                <a:latin typeface="Times New Roman" pitchFamily="18" charset="0"/>
                <a:cs typeface="Times New Roman" pitchFamily="18" charset="0"/>
              </a:rPr>
              <a:t>Çocuğunuzun kişiliğine yönelik olumsuz ifadelerde bulunmak yerine onaylamadığınız şeyin zorbalık davranışı olduğunu vurgulayın</a:t>
            </a:r>
          </a:p>
          <a:p>
            <a:pPr>
              <a:buFont typeface="Wingdings" pitchFamily="2" charset="2"/>
              <a:buChar char="Ø"/>
            </a:pPr>
            <a:r>
              <a:rPr lang="tr-TR" sz="2400" dirty="0" smtClean="0">
                <a:latin typeface="Times New Roman" pitchFamily="18" charset="0"/>
                <a:cs typeface="Times New Roman" pitchFamily="18" charset="0"/>
              </a:rPr>
              <a:t>Çocuğunuzu farklı sosyal ortamlara girmesini sağlayın ve sosyal becerilerinin gelişmesine yardımcı olun</a:t>
            </a:r>
          </a:p>
          <a:p>
            <a:pPr>
              <a:buFont typeface="Wingdings" pitchFamily="2" charset="2"/>
              <a:buChar char="Ø"/>
            </a:pPr>
            <a:r>
              <a:rPr lang="tr-TR" sz="2400" dirty="0" smtClean="0">
                <a:latin typeface="Times New Roman" pitchFamily="18" charset="0"/>
                <a:cs typeface="Times New Roman" pitchFamily="18" charset="0"/>
              </a:rPr>
              <a:t>İlgi, istek, ihtiyaç ve düşüncelerini karşısındaki kişiyi incitmeden aktarmasına yardımcı olun</a:t>
            </a:r>
          </a:p>
          <a:p>
            <a:pPr>
              <a:buFont typeface="Wingdings" pitchFamily="2" charset="2"/>
              <a:buChar char="Ø"/>
            </a:pPr>
            <a:r>
              <a:rPr lang="tr-TR" sz="2400" dirty="0" smtClean="0">
                <a:latin typeface="Times New Roman" pitchFamily="18" charset="0"/>
                <a:cs typeface="Times New Roman" pitchFamily="18" charset="0"/>
              </a:rPr>
              <a:t>Okul ile temasa geçin ve gerektiğinde uzmandan yardım alın</a:t>
            </a:r>
            <a:endParaRPr lang="tr-TR" sz="2400" dirty="0">
              <a:latin typeface="Times New Roman" pitchFamily="18" charset="0"/>
              <a:cs typeface="Times New Roman" pitchFamily="18" charset="0"/>
            </a:endParaRPr>
          </a:p>
        </p:txBody>
      </p:sp>
      <p:sp>
        <p:nvSpPr>
          <p:cNvPr id="6" name="3 Altbilgi Yer Tutucusu"/>
          <p:cNvSpPr>
            <a:spLocks noGrp="1"/>
          </p:cNvSpPr>
          <p:nvPr>
            <p:ph type="ftr" sz="quarter" idx="11"/>
          </p:nvPr>
        </p:nvSpPr>
        <p:spPr>
          <a:xfrm>
            <a:off x="1187624" y="6356350"/>
            <a:ext cx="5256584" cy="365125"/>
          </a:xfrm>
        </p:spPr>
        <p:txBody>
          <a:bodyPr/>
          <a:lstStyle/>
          <a:p>
            <a:r>
              <a:rPr lang="tr-TR" dirty="0" smtClean="0"/>
              <a:t>https://ebeveynakademisi.trtcocuk.net.tr/makale/cocuklarda-akran-zorbaligi-ve-maruz-kalma-11921008 adresinden alınmıştır.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Zorbalık Nasıl Anlaşılır?</a:t>
            </a:r>
            <a:endParaRPr lang="tr-TR" dirty="0"/>
          </a:p>
        </p:txBody>
      </p:sp>
      <p:sp>
        <p:nvSpPr>
          <p:cNvPr id="3" name="2 İçerik Yer Tutucusu"/>
          <p:cNvSpPr>
            <a:spLocks noGrp="1"/>
          </p:cNvSpPr>
          <p:nvPr>
            <p:ph idx="1"/>
          </p:nvPr>
        </p:nvSpPr>
        <p:spPr/>
        <p:txBody>
          <a:bodyPr>
            <a:normAutofit fontScale="92500" lnSpcReduction="20000"/>
          </a:bodyPr>
          <a:lstStyle/>
          <a:p>
            <a:pPr algn="just">
              <a:buNone/>
            </a:pPr>
            <a:r>
              <a:rPr lang="tr-TR" u="sng" dirty="0" smtClean="0">
                <a:latin typeface="Times New Roman" pitchFamily="18" charset="0"/>
                <a:cs typeface="Times New Roman" pitchFamily="18" charset="0"/>
              </a:rPr>
              <a:t>Çocuğun Zorbalığa Maruz Kaldığı</a:t>
            </a:r>
          </a:p>
          <a:p>
            <a:pPr algn="just"/>
            <a:r>
              <a:rPr lang="tr-TR" dirty="0" smtClean="0">
                <a:latin typeface="Times New Roman" pitchFamily="18" charset="0"/>
                <a:cs typeface="Times New Roman" pitchFamily="18" charset="0"/>
              </a:rPr>
              <a:t>Vücutta morluk, yara izleri</a:t>
            </a:r>
          </a:p>
          <a:p>
            <a:pPr algn="just"/>
            <a:r>
              <a:rPr lang="tr-TR" dirty="0" smtClean="0">
                <a:latin typeface="Times New Roman" pitchFamily="18" charset="0"/>
                <a:cs typeface="Times New Roman" pitchFamily="18" charset="0"/>
              </a:rPr>
              <a:t>Okuldan aç dönmesi</a:t>
            </a:r>
          </a:p>
          <a:p>
            <a:pPr algn="just"/>
            <a:r>
              <a:rPr lang="tr-TR" dirty="0" smtClean="0">
                <a:latin typeface="Times New Roman" pitchFamily="18" charset="0"/>
                <a:cs typeface="Times New Roman" pitchFamily="18" charset="0"/>
              </a:rPr>
              <a:t>Arkadaşlarından ve okuldan hiç bahsetmemesi</a:t>
            </a:r>
          </a:p>
          <a:p>
            <a:pPr algn="just"/>
            <a:r>
              <a:rPr lang="tr-TR" dirty="0" smtClean="0">
                <a:latin typeface="Times New Roman" pitchFamily="18" charset="0"/>
                <a:cs typeface="Times New Roman" pitchFamily="18" charset="0"/>
              </a:rPr>
              <a:t>Sık sık harçlık isteme</a:t>
            </a:r>
          </a:p>
          <a:p>
            <a:pPr algn="just"/>
            <a:r>
              <a:rPr lang="tr-TR" dirty="0" smtClean="0">
                <a:latin typeface="Times New Roman" pitchFamily="18" charset="0"/>
                <a:cs typeface="Times New Roman" pitchFamily="18" charset="0"/>
              </a:rPr>
              <a:t>Normalde okulu sevmesine rağmen okula gitmek istememe</a:t>
            </a:r>
          </a:p>
          <a:p>
            <a:pPr algn="just"/>
            <a:r>
              <a:rPr lang="tr-TR" dirty="0" smtClean="0">
                <a:latin typeface="Times New Roman" pitchFamily="18" charset="0"/>
                <a:cs typeface="Times New Roman" pitchFamily="18" charset="0"/>
              </a:rPr>
              <a:t>Sık sık karın ağrısı, ishal, iştah kaybı, dudakta ve ağız içlerinde yaralar</a:t>
            </a:r>
          </a:p>
          <a:p>
            <a:pPr algn="just"/>
            <a:r>
              <a:rPr lang="tr-TR" dirty="0" smtClean="0">
                <a:latin typeface="Times New Roman" pitchFamily="18" charset="0"/>
                <a:cs typeface="Times New Roman" pitchFamily="18" charset="0"/>
              </a:rPr>
              <a:t>İçe kapanma</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Yapılmalı?</a:t>
            </a:r>
            <a:endParaRPr lang="tr-TR" dirty="0"/>
          </a:p>
        </p:txBody>
      </p:sp>
      <p:sp>
        <p:nvSpPr>
          <p:cNvPr id="3" name="2 İçerik Yer Tutucusu"/>
          <p:cNvSpPr>
            <a:spLocks noGrp="1"/>
          </p:cNvSpPr>
          <p:nvPr>
            <p:ph idx="1"/>
          </p:nvPr>
        </p:nvSpPr>
        <p:spPr>
          <a:xfrm>
            <a:off x="0" y="1268760"/>
            <a:ext cx="6120680" cy="4813995"/>
          </a:xfrm>
        </p:spPr>
        <p:txBody>
          <a:bodyPr>
            <a:normAutofit fontScale="85000" lnSpcReduction="10000"/>
          </a:bodyPr>
          <a:lstStyle/>
          <a:p>
            <a:pPr>
              <a:buFont typeface="Wingdings" pitchFamily="2" charset="2"/>
              <a:buChar char="Ø"/>
            </a:pPr>
            <a:r>
              <a:rPr lang="tr-TR" dirty="0" smtClean="0">
                <a:latin typeface="Times New Roman" pitchFamily="18" charset="0"/>
                <a:cs typeface="Times New Roman" pitchFamily="18" charset="0"/>
              </a:rPr>
              <a:t>Neler yaşadığı hakkında konuşun</a:t>
            </a:r>
          </a:p>
          <a:p>
            <a:pPr>
              <a:buFont typeface="Wingdings" pitchFamily="2" charset="2"/>
              <a:buChar char="Ø"/>
            </a:pPr>
            <a:r>
              <a:rPr lang="tr-TR" dirty="0" smtClean="0">
                <a:latin typeface="Times New Roman" pitchFamily="18" charset="0"/>
                <a:cs typeface="Times New Roman" pitchFamily="18" charset="0"/>
              </a:rPr>
              <a:t>Duygu ve düşüncelerini ifade etmesi için ortam hazırlayın</a:t>
            </a:r>
          </a:p>
          <a:p>
            <a:pPr>
              <a:buFont typeface="Wingdings" pitchFamily="2" charset="2"/>
              <a:buChar char="Ø"/>
            </a:pPr>
            <a:r>
              <a:rPr lang="tr-TR" dirty="0" smtClean="0">
                <a:latin typeface="Times New Roman" pitchFamily="18" charset="0"/>
                <a:cs typeface="Times New Roman" pitchFamily="18" charset="0"/>
              </a:rPr>
              <a:t>Zorbalığa maruz kaldığı zamanlarda neler yapabileceği hakkında bilgilendirin gerekirse evde canlandırın</a:t>
            </a:r>
          </a:p>
          <a:p>
            <a:pPr>
              <a:buFont typeface="Wingdings" pitchFamily="2" charset="2"/>
              <a:buChar char="Ø"/>
            </a:pPr>
            <a:r>
              <a:rPr lang="tr-TR" dirty="0" smtClean="0">
                <a:latin typeface="Times New Roman" pitchFamily="18" charset="0"/>
                <a:cs typeface="Times New Roman" pitchFamily="18" charset="0"/>
              </a:rPr>
              <a:t>Çocuğunuzun kendine güvenini yükseltmek için güçlü yanlarını pekiştirin</a:t>
            </a:r>
          </a:p>
          <a:p>
            <a:pPr>
              <a:buFont typeface="Wingdings" pitchFamily="2" charset="2"/>
              <a:buChar char="Ø"/>
            </a:pPr>
            <a:r>
              <a:rPr lang="tr-TR" dirty="0" smtClean="0">
                <a:latin typeface="Times New Roman" pitchFamily="18" charset="0"/>
                <a:cs typeface="Times New Roman" pitchFamily="18" charset="0"/>
              </a:rPr>
              <a:t>Okulu durumdan mutlaka haberdar edin ve çözüm konusunda işbirliği yapın</a:t>
            </a:r>
            <a:endParaRPr lang="tr-TR" dirty="0">
              <a:latin typeface="Times New Roman" pitchFamily="18" charset="0"/>
              <a:cs typeface="Times New Roman" pitchFamily="18" charset="0"/>
            </a:endParaRPr>
          </a:p>
        </p:txBody>
      </p:sp>
      <p:pic>
        <p:nvPicPr>
          <p:cNvPr id="8194" name="Picture 2" descr="C:\Users\SUAT\Desktop\i.jpg"/>
          <p:cNvPicPr>
            <a:picLocks noChangeAspect="1" noChangeArrowheads="1"/>
          </p:cNvPicPr>
          <p:nvPr/>
        </p:nvPicPr>
        <p:blipFill>
          <a:blip r:embed="rId2" cstate="print"/>
          <a:srcRect/>
          <a:stretch>
            <a:fillRect/>
          </a:stretch>
        </p:blipFill>
        <p:spPr bwMode="auto">
          <a:xfrm>
            <a:off x="6012160" y="1340768"/>
            <a:ext cx="3131840" cy="43402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Zorbalık Nasıl Anlaşılır?</a:t>
            </a:r>
            <a:endParaRPr lang="tr-TR" dirty="0"/>
          </a:p>
        </p:txBody>
      </p:sp>
      <p:sp>
        <p:nvSpPr>
          <p:cNvPr id="3" name="2 İçerik Yer Tutucusu"/>
          <p:cNvSpPr>
            <a:spLocks noGrp="1"/>
          </p:cNvSpPr>
          <p:nvPr>
            <p:ph idx="1"/>
          </p:nvPr>
        </p:nvSpPr>
        <p:spPr/>
        <p:txBody>
          <a:bodyPr/>
          <a:lstStyle/>
          <a:p>
            <a:pPr>
              <a:buNone/>
            </a:pPr>
            <a:r>
              <a:rPr lang="tr-TR" u="sng" dirty="0" smtClean="0">
                <a:latin typeface="Times New Roman" pitchFamily="18" charset="0"/>
                <a:cs typeface="Times New Roman" pitchFamily="18" charset="0"/>
              </a:rPr>
              <a:t>Zorbalığa Tanık Olanlar</a:t>
            </a:r>
          </a:p>
          <a:p>
            <a:r>
              <a:rPr lang="tr-TR" dirty="0" smtClean="0">
                <a:latin typeface="Times New Roman" pitchFamily="18" charset="0"/>
                <a:cs typeface="Times New Roman" pitchFamily="18" charset="0"/>
              </a:rPr>
              <a:t>Okula gitmek istememe</a:t>
            </a:r>
          </a:p>
          <a:p>
            <a:r>
              <a:rPr lang="tr-TR" dirty="0" smtClean="0">
                <a:latin typeface="Times New Roman" pitchFamily="18" charset="0"/>
                <a:cs typeface="Times New Roman" pitchFamily="18" charset="0"/>
              </a:rPr>
              <a:t>Bazı arkadaşları ile bir araya gelmek istememe</a:t>
            </a:r>
          </a:p>
          <a:p>
            <a:r>
              <a:rPr lang="tr-TR" dirty="0" smtClean="0">
                <a:latin typeface="Times New Roman" pitchFamily="18" charset="0"/>
                <a:cs typeface="Times New Roman" pitchFamily="18" charset="0"/>
              </a:rPr>
              <a:t>Gece korkuları</a:t>
            </a:r>
          </a:p>
          <a:p>
            <a:r>
              <a:rPr lang="tr-TR" dirty="0" smtClean="0">
                <a:latin typeface="Times New Roman" pitchFamily="18" charset="0"/>
                <a:cs typeface="Times New Roman" pitchFamily="18" charset="0"/>
              </a:rPr>
              <a:t>Alt ıslatma</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Times New Roman" pitchFamily="18" charset="0"/>
                <a:cs typeface="Times New Roman" pitchFamily="18" charset="0"/>
              </a:rPr>
              <a:t>İÇİNDEKİLER</a:t>
            </a:r>
            <a:endParaRPr lang="tr-TR"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412776"/>
            <a:ext cx="8229600" cy="4713387"/>
          </a:xfrm>
        </p:spPr>
        <p:txBody>
          <a:bodyPr/>
          <a:lstStyle/>
          <a:p>
            <a:r>
              <a:rPr lang="tr-TR" dirty="0" smtClean="0">
                <a:latin typeface="Times New Roman" pitchFamily="18" charset="0"/>
                <a:cs typeface="Times New Roman" pitchFamily="18" charset="0"/>
              </a:rPr>
              <a:t>Akran Zorbalığı Tanımı</a:t>
            </a:r>
          </a:p>
          <a:p>
            <a:r>
              <a:rPr lang="tr-TR" dirty="0" smtClean="0">
                <a:latin typeface="Times New Roman" pitchFamily="18" charset="0"/>
                <a:cs typeface="Times New Roman" pitchFamily="18" charset="0"/>
              </a:rPr>
              <a:t>Akran Zorbalığının Türleri</a:t>
            </a:r>
          </a:p>
          <a:p>
            <a:r>
              <a:rPr lang="tr-TR" dirty="0" smtClean="0">
                <a:latin typeface="Times New Roman" pitchFamily="18" charset="0"/>
                <a:cs typeface="Times New Roman" pitchFamily="18" charset="0"/>
              </a:rPr>
              <a:t>Zorbalıkta Gruplar</a:t>
            </a:r>
          </a:p>
          <a:p>
            <a:r>
              <a:rPr lang="tr-TR" dirty="0" smtClean="0">
                <a:latin typeface="Times New Roman" pitchFamily="18" charset="0"/>
                <a:cs typeface="Times New Roman" pitchFamily="18" charset="0"/>
              </a:rPr>
              <a:t>Zorbalığının Nedenleri</a:t>
            </a:r>
          </a:p>
          <a:p>
            <a:r>
              <a:rPr lang="tr-TR" dirty="0" smtClean="0">
                <a:latin typeface="Times New Roman" pitchFamily="18" charset="0"/>
                <a:cs typeface="Times New Roman" pitchFamily="18" charset="0"/>
              </a:rPr>
              <a:t>Zorbalığın Sonuçları</a:t>
            </a:r>
          </a:p>
          <a:p>
            <a:r>
              <a:rPr lang="tr-TR" dirty="0" smtClean="0">
                <a:latin typeface="Times New Roman" pitchFamily="18" charset="0"/>
                <a:cs typeface="Times New Roman" pitchFamily="18" charset="0"/>
              </a:rPr>
              <a:t>Zorbalığı Nasıl Anlarım?</a:t>
            </a:r>
          </a:p>
          <a:p>
            <a:r>
              <a:rPr lang="tr-TR" dirty="0" smtClean="0">
                <a:latin typeface="Times New Roman" pitchFamily="18" charset="0"/>
                <a:cs typeface="Times New Roman" pitchFamily="18" charset="0"/>
              </a:rPr>
              <a:t>Velilere Öneriler</a:t>
            </a:r>
          </a:p>
          <a:p>
            <a:r>
              <a:rPr lang="tr-TR" dirty="0" smtClean="0">
                <a:latin typeface="Times New Roman" pitchFamily="18" charset="0"/>
                <a:cs typeface="Times New Roman" pitchFamily="18" charset="0"/>
              </a:rPr>
              <a:t>Kaynakça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Neler Yapılabilir?</a:t>
            </a:r>
            <a:endParaRPr lang="tr-TR" dirty="0"/>
          </a:p>
        </p:txBody>
      </p:sp>
      <p:sp>
        <p:nvSpPr>
          <p:cNvPr id="3" name="2 İçerik Yer Tutucusu"/>
          <p:cNvSpPr>
            <a:spLocks noGrp="1"/>
          </p:cNvSpPr>
          <p:nvPr>
            <p:ph idx="1"/>
          </p:nvPr>
        </p:nvSpPr>
        <p:spPr/>
        <p:txBody>
          <a:bodyPr/>
          <a:lstStyle/>
          <a:p>
            <a:r>
              <a:rPr lang="tr-TR" dirty="0" smtClean="0">
                <a:latin typeface="Times New Roman" pitchFamily="18" charset="0"/>
                <a:cs typeface="Times New Roman" pitchFamily="18" charset="0"/>
              </a:rPr>
              <a:t>Zorbalık hakkında bilgilendirin</a:t>
            </a:r>
          </a:p>
          <a:p>
            <a:r>
              <a:rPr lang="tr-TR" dirty="0" smtClean="0">
                <a:latin typeface="Times New Roman" pitchFamily="18" charset="0"/>
                <a:cs typeface="Times New Roman" pitchFamily="18" charset="0"/>
              </a:rPr>
              <a:t>Bu konuda kimden hangi konularda yardım alabileceğini anlatın</a:t>
            </a:r>
          </a:p>
          <a:p>
            <a:r>
              <a:rPr lang="tr-TR" dirty="0" smtClean="0">
                <a:latin typeface="Times New Roman" pitchFamily="18" charset="0"/>
                <a:cs typeface="Times New Roman" pitchFamily="18" charset="0"/>
              </a:rPr>
              <a:t>Oyun oynamak/şaka yapmak/zorbalık arasındaki farkı anlatın</a:t>
            </a:r>
          </a:p>
          <a:p>
            <a:r>
              <a:rPr lang="tr-TR" dirty="0" smtClean="0">
                <a:latin typeface="Times New Roman" pitchFamily="18" charset="0"/>
                <a:cs typeface="Times New Roman" pitchFamily="18" charset="0"/>
              </a:rPr>
              <a:t>Zorbalığı önleme neler yapabileceğini anlatın</a:t>
            </a:r>
          </a:p>
          <a:p>
            <a:r>
              <a:rPr lang="tr-TR" dirty="0" smtClean="0">
                <a:latin typeface="Times New Roman" pitchFamily="18" charset="0"/>
                <a:cs typeface="Times New Roman" pitchFamily="18" charset="0"/>
              </a:rPr>
              <a:t>Okulu durumdan mutlaka haberdar edin ve çözüm konusunda işbirliği yapın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Kitap Önerileri</a:t>
            </a:r>
            <a:endParaRPr lang="tr-TR" dirty="0"/>
          </a:p>
        </p:txBody>
      </p:sp>
      <p:sp>
        <p:nvSpPr>
          <p:cNvPr id="3" name="2 İçerik Yer Tutucusu"/>
          <p:cNvSpPr>
            <a:spLocks noGrp="1"/>
          </p:cNvSpPr>
          <p:nvPr>
            <p:ph idx="1"/>
          </p:nvPr>
        </p:nvSpPr>
        <p:spPr>
          <a:xfrm>
            <a:off x="4211960" y="1556792"/>
            <a:ext cx="4680520" cy="4525963"/>
          </a:xfrm>
        </p:spPr>
        <p:txBody>
          <a:bodyPr>
            <a:noAutofit/>
          </a:bodyPr>
          <a:lstStyle/>
          <a:p>
            <a:pPr algn="just">
              <a:buNone/>
            </a:pP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Çiko</a:t>
            </a:r>
            <a:r>
              <a:rPr lang="tr-TR" sz="2200" dirty="0" smtClean="0">
                <a:latin typeface="Times New Roman" pitchFamily="18" charset="0"/>
                <a:cs typeface="Times New Roman" pitchFamily="18" charset="0"/>
              </a:rPr>
              <a:t> sakin, insanlara iyi davranan, çok nazik bir çocuk.  </a:t>
            </a:r>
            <a:r>
              <a:rPr lang="tr-TR" sz="2200" dirty="0" err="1" smtClean="0">
                <a:latin typeface="Times New Roman" pitchFamily="18" charset="0"/>
                <a:cs typeface="Times New Roman" pitchFamily="18" charset="0"/>
              </a:rPr>
              <a:t>Çiko’nun</a:t>
            </a:r>
            <a:r>
              <a:rPr lang="tr-TR" sz="2200" dirty="0" smtClean="0">
                <a:latin typeface="Times New Roman" pitchFamily="18" charset="0"/>
                <a:cs typeface="Times New Roman" pitchFamily="18" charset="0"/>
              </a:rPr>
              <a:t> pek çok arkadaşı var ve hepsi ona iyi davranıyor. </a:t>
            </a:r>
            <a:r>
              <a:rPr lang="tr-TR" sz="2200" dirty="0" err="1" smtClean="0">
                <a:latin typeface="Times New Roman" pitchFamily="18" charset="0"/>
                <a:cs typeface="Times New Roman" pitchFamily="18" charset="0"/>
              </a:rPr>
              <a:t>Ares</a:t>
            </a:r>
            <a:r>
              <a:rPr lang="tr-TR" sz="2200" dirty="0" smtClean="0">
                <a:latin typeface="Times New Roman" pitchFamily="18" charset="0"/>
                <a:cs typeface="Times New Roman" pitchFamily="18" charset="0"/>
              </a:rPr>
              <a:t> hariç… </a:t>
            </a:r>
            <a:r>
              <a:rPr lang="tr-TR" sz="2200" dirty="0" err="1" smtClean="0">
                <a:latin typeface="Times New Roman" pitchFamily="18" charset="0"/>
                <a:cs typeface="Times New Roman" pitchFamily="18" charset="0"/>
              </a:rPr>
              <a:t>Ares</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Çiko’ya</a:t>
            </a:r>
            <a:r>
              <a:rPr lang="tr-TR" sz="2200" dirty="0" smtClean="0">
                <a:latin typeface="Times New Roman" pitchFamily="18" charset="0"/>
                <a:cs typeface="Times New Roman" pitchFamily="18" charset="0"/>
              </a:rPr>
              <a:t> sürekli sataşıyor, onunla alay ediyor,böylece </a:t>
            </a:r>
            <a:r>
              <a:rPr lang="tr-TR" sz="2200" dirty="0" err="1" smtClean="0">
                <a:latin typeface="Times New Roman" pitchFamily="18" charset="0"/>
                <a:cs typeface="Times New Roman" pitchFamily="18" charset="0"/>
              </a:rPr>
              <a:t>Çiko’nun</a:t>
            </a:r>
            <a:r>
              <a:rPr lang="tr-TR" sz="2200" dirty="0" smtClean="0">
                <a:latin typeface="Times New Roman" pitchFamily="18" charset="0"/>
                <a:cs typeface="Times New Roman" pitchFamily="18" charset="0"/>
              </a:rPr>
              <a:t> kendisini kötü hissetmesine neden oluyor. Ama </a:t>
            </a:r>
            <a:r>
              <a:rPr lang="tr-TR" sz="2200" dirty="0" err="1" smtClean="0">
                <a:latin typeface="Times New Roman" pitchFamily="18" charset="0"/>
                <a:cs typeface="Times New Roman" pitchFamily="18" charset="0"/>
              </a:rPr>
              <a:t>Çiko</a:t>
            </a:r>
            <a:r>
              <a:rPr lang="tr-TR" sz="2200" dirty="0" smtClean="0">
                <a:latin typeface="Times New Roman" pitchFamily="18" charset="0"/>
                <a:cs typeface="Times New Roman" pitchFamily="18" charset="0"/>
              </a:rPr>
              <a:t> sonunda bu durumu değiştirecek bir çözüm yolu buluyor...</a:t>
            </a:r>
          </a:p>
          <a:p>
            <a:pPr algn="just">
              <a:buNone/>
            </a:pPr>
            <a:r>
              <a:rPr lang="tr-TR" sz="2200" dirty="0" smtClean="0">
                <a:latin typeface="Times New Roman" pitchFamily="18" charset="0"/>
                <a:cs typeface="Times New Roman" pitchFamily="18" charset="0"/>
              </a:rPr>
              <a:t>	Minik Adımlar dizisinde yer alan kitaplar, çocuklarımızın çeşitli konularda kendilerini geliştirmeleri için yol gösteriyor.</a:t>
            </a:r>
          </a:p>
          <a:p>
            <a:pPr>
              <a:buNone/>
            </a:pPr>
            <a:endParaRPr lang="tr-TR" sz="2200" dirty="0">
              <a:latin typeface="Times New Roman" pitchFamily="18" charset="0"/>
              <a:cs typeface="Times New Roman" pitchFamily="18" charset="0"/>
            </a:endParaRPr>
          </a:p>
        </p:txBody>
      </p:sp>
      <p:pic>
        <p:nvPicPr>
          <p:cNvPr id="5" name="Resim 4">
            <a:extLst>
              <a:ext uri="{FF2B5EF4-FFF2-40B4-BE49-F238E27FC236}">
                <a16:creationId xmlns="" xmlns:a16="http://schemas.microsoft.com/office/drawing/2014/main" id="{20C9DFA2-2B4D-564B-88A3-3A8FB431C0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556792"/>
            <a:ext cx="4279147" cy="4608512"/>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Kitap Önerileri</a:t>
            </a:r>
            <a:endParaRPr lang="tr-TR" dirty="0"/>
          </a:p>
        </p:txBody>
      </p:sp>
      <p:sp>
        <p:nvSpPr>
          <p:cNvPr id="3" name="2 İçerik Yer Tutucusu"/>
          <p:cNvSpPr>
            <a:spLocks noGrp="1"/>
          </p:cNvSpPr>
          <p:nvPr>
            <p:ph idx="1"/>
          </p:nvPr>
        </p:nvSpPr>
        <p:spPr>
          <a:xfrm>
            <a:off x="4283968" y="1628800"/>
            <a:ext cx="4536504" cy="4525963"/>
          </a:xfrm>
        </p:spPr>
        <p:txBody>
          <a:bodyPr>
            <a:normAutofit/>
          </a:bodyPr>
          <a:lstStyle/>
          <a:p>
            <a:pPr algn="just">
              <a:buNone/>
            </a:pPr>
            <a:r>
              <a:rPr lang="tr-TR" sz="2200" dirty="0" smtClean="0">
                <a:latin typeface="Times New Roman" pitchFamily="18" charset="0"/>
                <a:cs typeface="Times New Roman" pitchFamily="18" charset="0"/>
              </a:rPr>
              <a:t>	Kıpkırmızı mercanların arasında yaşayan Zor Balık, başkalarıyla alay etmeyi çok sever, kendini böyle </a:t>
            </a:r>
            <a:r>
              <a:rPr lang="tr-TR" sz="2200" dirty="0" err="1" smtClean="0">
                <a:latin typeface="Times New Roman" pitchFamily="18" charset="0"/>
                <a:cs typeface="Times New Roman" pitchFamily="18" charset="0"/>
              </a:rPr>
              <a:t>güçlü</a:t>
            </a:r>
            <a:r>
              <a:rPr lang="tr-TR" sz="2200" dirty="0" smtClean="0">
                <a:latin typeface="Times New Roman" pitchFamily="18" charset="0"/>
                <a:cs typeface="Times New Roman" pitchFamily="18" charset="0"/>
              </a:rPr>
              <a:t> hissederdi. Bir </a:t>
            </a:r>
            <a:r>
              <a:rPr lang="tr-TR" sz="2200" dirty="0" err="1" smtClean="0">
                <a:latin typeface="Times New Roman" pitchFamily="18" charset="0"/>
                <a:cs typeface="Times New Roman" pitchFamily="18" charset="0"/>
              </a:rPr>
              <a:t>gün</a:t>
            </a:r>
            <a:r>
              <a:rPr lang="tr-TR" sz="2200" dirty="0" smtClean="0">
                <a:latin typeface="Times New Roman" pitchFamily="18" charset="0"/>
                <a:cs typeface="Times New Roman" pitchFamily="18" charset="0"/>
              </a:rPr>
              <a:t> bir balıkçı teknesinde karşısına turuncu </a:t>
            </a:r>
            <a:r>
              <a:rPr lang="tr-TR" sz="2200" dirty="0" err="1" smtClean="0">
                <a:latin typeface="Times New Roman" pitchFamily="18" charset="0"/>
                <a:cs typeface="Times New Roman" pitchFamily="18" charset="0"/>
              </a:rPr>
              <a:t>gözlü</a:t>
            </a:r>
            <a:r>
              <a:rPr lang="tr-TR" sz="2200" dirty="0" smtClean="0">
                <a:latin typeface="Times New Roman" pitchFamily="18" charset="0"/>
                <a:cs typeface="Times New Roman" pitchFamily="18" charset="0"/>
              </a:rPr>
              <a:t> koca bir kedi çıktı. Zor Balık’ın bu yeni arkadaşı, onu </a:t>
            </a:r>
            <a:r>
              <a:rPr lang="tr-TR" sz="2200" dirty="0" err="1" smtClean="0">
                <a:latin typeface="Times New Roman" pitchFamily="18" charset="0"/>
                <a:cs typeface="Times New Roman" pitchFamily="18" charset="0"/>
              </a:rPr>
              <a:t>güç</a:t>
            </a:r>
            <a:r>
              <a:rPr lang="tr-TR" sz="2200" dirty="0" smtClean="0">
                <a:latin typeface="Times New Roman" pitchFamily="18" charset="0"/>
                <a:cs typeface="Times New Roman" pitchFamily="18" charset="0"/>
              </a:rPr>
              <a:t> ve yalnızlık </a:t>
            </a:r>
            <a:r>
              <a:rPr lang="tr-TR" sz="2200" dirty="0" err="1" smtClean="0">
                <a:latin typeface="Times New Roman" pitchFamily="18" charset="0"/>
                <a:cs typeface="Times New Roman" pitchFamily="18" charset="0"/>
              </a:rPr>
              <a:t>üzerine</a:t>
            </a:r>
            <a:r>
              <a:rPr lang="tr-TR" sz="2200" dirty="0" smtClean="0">
                <a:latin typeface="Times New Roman" pitchFamily="18" charset="0"/>
                <a:cs typeface="Times New Roman" pitchFamily="18" charset="0"/>
              </a:rPr>
              <a:t> </a:t>
            </a:r>
            <a:r>
              <a:rPr lang="tr-TR" sz="2200" dirty="0" err="1" smtClean="0">
                <a:latin typeface="Times New Roman" pitchFamily="18" charset="0"/>
                <a:cs typeface="Times New Roman" pitchFamily="18" charset="0"/>
              </a:rPr>
              <a:t>düşündürecek</a:t>
            </a:r>
            <a:r>
              <a:rPr lang="tr-TR" sz="2200" dirty="0" smtClean="0">
                <a:latin typeface="Times New Roman" pitchFamily="18" charset="0"/>
                <a:cs typeface="Times New Roman" pitchFamily="18" charset="0"/>
              </a:rPr>
              <a:t>, denizlerdeki hayatını çok değiştirecekti...</a:t>
            </a:r>
            <a:endParaRPr lang="tr-TR" sz="2200" dirty="0">
              <a:latin typeface="Times New Roman" pitchFamily="18" charset="0"/>
              <a:cs typeface="Times New Roman" pitchFamily="18" charset="0"/>
            </a:endParaRPr>
          </a:p>
        </p:txBody>
      </p:sp>
      <p:pic>
        <p:nvPicPr>
          <p:cNvPr id="4" name="Resim 6">
            <a:extLst>
              <a:ext uri="{FF2B5EF4-FFF2-40B4-BE49-F238E27FC236}">
                <a16:creationId xmlns="" xmlns:a16="http://schemas.microsoft.com/office/drawing/2014/main" id="{26A6C29B-0A18-E643-A773-F38B58D17B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556792"/>
            <a:ext cx="4261487" cy="4351338"/>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Kitap Önerileri</a:t>
            </a:r>
            <a:endParaRPr lang="tr-TR" dirty="0"/>
          </a:p>
        </p:txBody>
      </p:sp>
      <p:sp>
        <p:nvSpPr>
          <p:cNvPr id="3" name="2 İçerik Yer Tutucusu"/>
          <p:cNvSpPr>
            <a:spLocks noGrp="1"/>
          </p:cNvSpPr>
          <p:nvPr>
            <p:ph idx="1"/>
          </p:nvPr>
        </p:nvSpPr>
        <p:spPr>
          <a:xfrm>
            <a:off x="4716016" y="1340768"/>
            <a:ext cx="4427984" cy="4281339"/>
          </a:xfrm>
        </p:spPr>
        <p:txBody>
          <a:bodyPr>
            <a:noAutofit/>
          </a:bodyPr>
          <a:lstStyle/>
          <a:p>
            <a:pPr marL="252000" algn="just">
              <a:buNone/>
            </a:pPr>
            <a:r>
              <a:rPr lang="tr-TR" sz="2000" dirty="0" smtClean="0">
                <a:latin typeface="Times New Roman" pitchFamily="18" charset="0"/>
                <a:cs typeface="Times New Roman" pitchFamily="18" charset="0"/>
              </a:rPr>
              <a:t>Huysuz Uğurböceği, zorbalıkla başa</a:t>
            </a:r>
          </a:p>
          <a:p>
            <a:pPr marL="252000" algn="just">
              <a:buNone/>
            </a:pPr>
            <a:r>
              <a:rPr lang="tr-TR" sz="2000" dirty="0" smtClean="0">
                <a:latin typeface="Times New Roman" pitchFamily="18" charset="0"/>
                <a:cs typeface="Times New Roman" pitchFamily="18" charset="0"/>
              </a:rPr>
              <a:t>çıkmak için harika bir başlangıç</a:t>
            </a:r>
          </a:p>
          <a:p>
            <a:pPr marL="252000" indent="-252000" algn="just">
              <a:buNone/>
            </a:pPr>
            <a:r>
              <a:rPr lang="tr-TR" sz="2000" dirty="0" smtClean="0">
                <a:latin typeface="Times New Roman" pitchFamily="18" charset="0"/>
                <a:cs typeface="Times New Roman" pitchFamily="18" charset="0"/>
              </a:rPr>
              <a:t>kılavuzu!</a:t>
            </a:r>
          </a:p>
          <a:p>
            <a:pPr marL="252000" algn="just">
              <a:buNone/>
            </a:pPr>
            <a:r>
              <a:rPr lang="tr-TR" sz="2000" dirty="0" err="1" smtClean="0">
                <a:latin typeface="Times New Roman" pitchFamily="18" charset="0"/>
                <a:cs typeface="Times New Roman" pitchFamily="18" charset="0"/>
              </a:rPr>
              <a:t>Eric</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Carle'ın</a:t>
            </a:r>
            <a:r>
              <a:rPr lang="tr-TR" sz="2000" dirty="0" smtClean="0">
                <a:latin typeface="Times New Roman" pitchFamily="18" charset="0"/>
                <a:cs typeface="Times New Roman" pitchFamily="18" charset="0"/>
              </a:rPr>
              <a:t> usta işi sade anlatımıyla</a:t>
            </a:r>
          </a:p>
          <a:p>
            <a:pPr marL="252000" algn="just">
              <a:buNone/>
            </a:pPr>
            <a:r>
              <a:rPr lang="tr-TR" sz="2000" dirty="0" smtClean="0">
                <a:latin typeface="Times New Roman" pitchFamily="18" charset="0"/>
                <a:cs typeface="Times New Roman" pitchFamily="18" charset="0"/>
              </a:rPr>
              <a:t>yazılmış bir "zorbalık" öyküsü. Huysuz</a:t>
            </a:r>
          </a:p>
          <a:p>
            <a:pPr marL="252000" algn="just">
              <a:buNone/>
            </a:pPr>
            <a:r>
              <a:rPr lang="tr-TR" sz="2000" dirty="0" smtClean="0">
                <a:latin typeface="Times New Roman" pitchFamily="18" charset="0"/>
                <a:cs typeface="Times New Roman" pitchFamily="18" charset="0"/>
              </a:rPr>
              <a:t>Uğurböceği, “Lütfen” ya da “Teşekkür</a:t>
            </a:r>
          </a:p>
          <a:p>
            <a:pPr marL="252000" algn="just">
              <a:buNone/>
            </a:pPr>
            <a:r>
              <a:rPr lang="tr-TR" sz="2000" dirty="0" smtClean="0">
                <a:latin typeface="Times New Roman" pitchFamily="18" charset="0"/>
                <a:cs typeface="Times New Roman" pitchFamily="18" charset="0"/>
              </a:rPr>
              <a:t>ederim” demez, paylaşmayı bilmez;</a:t>
            </a:r>
          </a:p>
          <a:p>
            <a:pPr marL="252000" algn="just">
              <a:buNone/>
            </a:pPr>
            <a:r>
              <a:rPr lang="tr-TR" sz="2000" dirty="0" smtClean="0">
                <a:latin typeface="Times New Roman" pitchFamily="18" charset="0"/>
                <a:cs typeface="Times New Roman" pitchFamily="18" charset="0"/>
              </a:rPr>
              <a:t>herkesten daha büyük ve daha önemli</a:t>
            </a:r>
          </a:p>
          <a:p>
            <a:pPr marL="252000" algn="just">
              <a:buNone/>
            </a:pPr>
            <a:r>
              <a:rPr lang="tr-TR" sz="2000" dirty="0" smtClean="0">
                <a:latin typeface="Times New Roman" pitchFamily="18" charset="0"/>
                <a:cs typeface="Times New Roman" pitchFamily="18" charset="0"/>
              </a:rPr>
              <a:t>olduğunu düşünür ve her zaman</a:t>
            </a:r>
          </a:p>
          <a:p>
            <a:pPr marL="252000" algn="just">
              <a:buNone/>
            </a:pPr>
            <a:r>
              <a:rPr lang="tr-TR" sz="2000" dirty="0" smtClean="0">
                <a:latin typeface="Times New Roman" pitchFamily="18" charset="0"/>
                <a:cs typeface="Times New Roman" pitchFamily="18" charset="0"/>
              </a:rPr>
              <a:t>kavgaya tutuşmaya hazırdır Çocuklar, bu</a:t>
            </a:r>
          </a:p>
          <a:p>
            <a:pPr marL="252000" algn="just">
              <a:buNone/>
            </a:pPr>
            <a:r>
              <a:rPr lang="tr-TR" sz="2000" dirty="0" smtClean="0">
                <a:latin typeface="Times New Roman" pitchFamily="18" charset="0"/>
                <a:cs typeface="Times New Roman" pitchFamily="18" charset="0"/>
              </a:rPr>
              <a:t>huysuz uğurböceğine çok gülecek ve</a:t>
            </a:r>
          </a:p>
          <a:p>
            <a:pPr marL="252000" algn="just">
              <a:buNone/>
            </a:pPr>
            <a:r>
              <a:rPr lang="tr-TR" sz="2000" dirty="0" smtClean="0">
                <a:latin typeface="Times New Roman" pitchFamily="18" charset="0"/>
                <a:cs typeface="Times New Roman" pitchFamily="18" charset="0"/>
              </a:rPr>
              <a:t>ondan çok şey öğrenecekler.</a:t>
            </a:r>
            <a:endParaRPr lang="tr-TR" sz="2000" dirty="0">
              <a:latin typeface="Times New Roman" pitchFamily="18" charset="0"/>
              <a:cs typeface="Times New Roman" pitchFamily="18" charset="0"/>
            </a:endParaRPr>
          </a:p>
        </p:txBody>
      </p:sp>
      <p:pic>
        <p:nvPicPr>
          <p:cNvPr id="4" name="Resim 7">
            <a:extLst>
              <a:ext uri="{FF2B5EF4-FFF2-40B4-BE49-F238E27FC236}">
                <a16:creationId xmlns="" xmlns:a16="http://schemas.microsoft.com/office/drawing/2014/main" id="{43C94DC4-FDFC-1548-911E-A9A186D00E1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268760"/>
            <a:ext cx="4464496" cy="4351338"/>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a:xfrm>
            <a:off x="251520" y="1340768"/>
            <a:ext cx="8568952" cy="4525963"/>
          </a:xfrm>
        </p:spPr>
        <p:txBody>
          <a:bodyPr>
            <a:noAutofit/>
          </a:bodyPr>
          <a:lstStyle/>
          <a:p>
            <a:pPr algn="just"/>
            <a:r>
              <a:rPr lang="tr-TR" sz="1700" dirty="0" smtClean="0">
                <a:latin typeface="Times New Roman" pitchFamily="18" charset="0"/>
                <a:cs typeface="Times New Roman" pitchFamily="18" charset="0"/>
              </a:rPr>
              <a:t>Atalay, A.(2010). Akran zorbalığı gösterme ve akran zorbalığına maruz kalmanın cinsiyet, yaş, sosyoekonomik düzey, anne-baba tutumları, arkadaşlık ilişkileri ve benlik saygısı ile ilişkisi. Yüksek Lisans Tezi. Dicle Üniversitesi Sosyal Bilimler Enstitüsü: Diyarbakır.</a:t>
            </a:r>
          </a:p>
          <a:p>
            <a:pPr algn="just"/>
            <a:r>
              <a:rPr lang="tr-TR" sz="1700" dirty="0" smtClean="0">
                <a:latin typeface="Times New Roman" pitchFamily="18" charset="0"/>
                <a:cs typeface="Times New Roman" pitchFamily="18" charset="0"/>
              </a:rPr>
              <a:t>Bilgiç, E. (2007) İlköğretim I. kademede görülen zorba davranışların sınıf değişkenleri ve atmosferi algılamalarına göre incelenmesi. Yayınlanmamış Yüksek Lisans Tezi. Çukurova Üniversitesi Sosyal Bilimler Enstitüsü: Adana</a:t>
            </a:r>
          </a:p>
          <a:p>
            <a:pPr algn="just"/>
            <a:r>
              <a:rPr lang="tr-TR" sz="1700" dirty="0" smtClean="0">
                <a:latin typeface="Times New Roman" pitchFamily="18" charset="0"/>
                <a:cs typeface="Times New Roman" pitchFamily="18" charset="0"/>
              </a:rPr>
              <a:t>Çankaya, İ. (2011). İlköğretimde akran zorbalığı. </a:t>
            </a:r>
            <a:r>
              <a:rPr lang="tr-TR" sz="1700" i="1" dirty="0" smtClean="0">
                <a:latin typeface="Times New Roman" pitchFamily="18" charset="0"/>
                <a:cs typeface="Times New Roman" pitchFamily="18" charset="0"/>
              </a:rPr>
              <a:t>Uludağ Üniversitesi Eğitim Fakültesi Dergisi</a:t>
            </a:r>
            <a:r>
              <a:rPr lang="tr-TR" sz="1700" dirty="0" smtClean="0">
                <a:latin typeface="Times New Roman" pitchFamily="18" charset="0"/>
                <a:cs typeface="Times New Roman" pitchFamily="18" charset="0"/>
              </a:rPr>
              <a:t>, </a:t>
            </a:r>
            <a:r>
              <a:rPr lang="tr-TR" sz="1700" i="1" dirty="0" smtClean="0">
                <a:latin typeface="Times New Roman" pitchFamily="18" charset="0"/>
                <a:cs typeface="Times New Roman" pitchFamily="18" charset="0"/>
              </a:rPr>
              <a:t>24</a:t>
            </a:r>
            <a:r>
              <a:rPr lang="tr-TR" sz="1700" dirty="0" smtClean="0">
                <a:latin typeface="Times New Roman" pitchFamily="18" charset="0"/>
                <a:cs typeface="Times New Roman" pitchFamily="18" charset="0"/>
              </a:rPr>
              <a:t>(1), 81-92.</a:t>
            </a:r>
          </a:p>
          <a:p>
            <a:pPr algn="just"/>
            <a:r>
              <a:rPr lang="tr-TR" sz="1700" dirty="0" err="1" smtClean="0">
                <a:latin typeface="Times New Roman" pitchFamily="18" charset="0"/>
                <a:cs typeface="Times New Roman" pitchFamily="18" charset="0"/>
              </a:rPr>
              <a:t>Çetinkaya</a:t>
            </a:r>
            <a:r>
              <a:rPr lang="tr-TR" sz="1700" dirty="0" smtClean="0">
                <a:latin typeface="Times New Roman" pitchFamily="18" charset="0"/>
                <a:cs typeface="Times New Roman" pitchFamily="18" charset="0"/>
              </a:rPr>
              <a:t>, S., Nur, N., Ayvaz, A., Özdemir, D. ve Kavakçı, Ö. (2009). Sosyoekonomik durumu farklı üç ilköğretim okulu öğrencilerinde akran zorbalığının depresyon ve benlik saygısı düzeyiyle ilişkisi. Anadolu Psikiyatri Dergisi, 10, 151–158.</a:t>
            </a:r>
          </a:p>
          <a:p>
            <a:pPr algn="just"/>
            <a:r>
              <a:rPr lang="tr-TR" sz="1700" dirty="0" smtClean="0">
                <a:latin typeface="Times New Roman" pitchFamily="18" charset="0"/>
                <a:cs typeface="Times New Roman" pitchFamily="18" charset="0"/>
              </a:rPr>
              <a:t>Sarı, C., </a:t>
            </a:r>
            <a:r>
              <a:rPr lang="tr-TR" sz="1700" dirty="0" err="1" smtClean="0">
                <a:latin typeface="Times New Roman" pitchFamily="18" charset="0"/>
                <a:cs typeface="Times New Roman" pitchFamily="18" charset="0"/>
              </a:rPr>
              <a:t>Demirbağ</a:t>
            </a:r>
            <a:r>
              <a:rPr lang="tr-TR" sz="1700" dirty="0" smtClean="0">
                <a:latin typeface="Times New Roman" pitchFamily="18" charset="0"/>
                <a:cs typeface="Times New Roman" pitchFamily="18" charset="0"/>
              </a:rPr>
              <a:t>, B. C. (2019). İlk ve ortaokul öğrencilerinde akran zorbalığının </a:t>
            </a:r>
            <a:r>
              <a:rPr lang="tr-TR" sz="1700" dirty="0" err="1" smtClean="0">
                <a:latin typeface="Times New Roman" pitchFamily="18" charset="0"/>
                <a:cs typeface="Times New Roman" pitchFamily="18" charset="0"/>
              </a:rPr>
              <a:t>sosyodemografik</a:t>
            </a:r>
            <a:r>
              <a:rPr lang="tr-TR" sz="1700" dirty="0" smtClean="0">
                <a:latin typeface="Times New Roman" pitchFamily="18" charset="0"/>
                <a:cs typeface="Times New Roman" pitchFamily="18" charset="0"/>
              </a:rPr>
              <a:t> değişkenler açısından değerlendirilmesi: İlçe örneği. </a:t>
            </a:r>
            <a:r>
              <a:rPr lang="tr-TR" sz="1700" i="1" dirty="0" smtClean="0">
                <a:latin typeface="Times New Roman" pitchFamily="18" charset="0"/>
                <a:cs typeface="Times New Roman" pitchFamily="18" charset="0"/>
              </a:rPr>
              <a:t>Halk Sağlığı Hemşireliği Dergisi</a:t>
            </a:r>
            <a:r>
              <a:rPr lang="tr-TR" sz="1700" dirty="0" smtClean="0">
                <a:latin typeface="Times New Roman" pitchFamily="18" charset="0"/>
                <a:cs typeface="Times New Roman" pitchFamily="18" charset="0"/>
              </a:rPr>
              <a:t>, </a:t>
            </a:r>
            <a:r>
              <a:rPr lang="tr-TR" sz="1700" i="1" dirty="0" smtClean="0">
                <a:latin typeface="Times New Roman" pitchFamily="18" charset="0"/>
                <a:cs typeface="Times New Roman" pitchFamily="18" charset="0"/>
              </a:rPr>
              <a:t>1</a:t>
            </a:r>
            <a:r>
              <a:rPr lang="tr-TR" sz="1700" dirty="0" smtClean="0">
                <a:latin typeface="Times New Roman" pitchFamily="18" charset="0"/>
                <a:cs typeface="Times New Roman" pitchFamily="18" charset="0"/>
              </a:rPr>
              <a:t>(3), 119-131.</a:t>
            </a:r>
          </a:p>
          <a:p>
            <a:pPr algn="just"/>
            <a:r>
              <a:rPr lang="en-US" sz="1700" dirty="0" smtClean="0">
                <a:latin typeface="Times New Roman" pitchFamily="18" charset="0"/>
                <a:cs typeface="Times New Roman" pitchFamily="18" charset="0"/>
              </a:rPr>
              <a:t>Smith P.K, Myron-Wilson R. (1998). Parenting and school bullying. </a:t>
            </a:r>
            <a:r>
              <a:rPr lang="en-US" sz="1700" dirty="0" err="1" smtClean="0">
                <a:latin typeface="Times New Roman" pitchFamily="18" charset="0"/>
                <a:cs typeface="Times New Roman" pitchFamily="18" charset="0"/>
              </a:rPr>
              <a:t>Clincial</a:t>
            </a:r>
            <a:r>
              <a:rPr lang="en-US" sz="1700" dirty="0" smtClean="0">
                <a:latin typeface="Times New Roman" pitchFamily="18" charset="0"/>
                <a:cs typeface="Times New Roman" pitchFamily="18" charset="0"/>
              </a:rPr>
              <a:t> Child Psychology and Psychiatry 3: 405–417.</a:t>
            </a:r>
            <a:endParaRPr lang="tr-TR" sz="1700" dirty="0" smtClean="0">
              <a:latin typeface="Times New Roman" pitchFamily="18" charset="0"/>
              <a:cs typeface="Times New Roman" pitchFamily="18" charset="0"/>
            </a:endParaRPr>
          </a:p>
          <a:p>
            <a:pPr algn="just"/>
            <a:r>
              <a:rPr lang="tr-TR" sz="1700" dirty="0" smtClean="0">
                <a:latin typeface="Times New Roman" pitchFamily="18" charset="0"/>
                <a:cs typeface="Times New Roman" pitchFamily="18" charset="0"/>
                <a:hlinkClick r:id="rId2"/>
              </a:rPr>
              <a:t>https://ebeveynakademisi.trtcocuk.net.tr/makale/cocuklarda-akran-zorbaligi-ve-maruz-kalma-11921008 adresinden 10.09.2023</a:t>
            </a:r>
            <a:r>
              <a:rPr lang="tr-TR" sz="1700" dirty="0" smtClean="0">
                <a:latin typeface="Times New Roman" pitchFamily="18" charset="0"/>
                <a:cs typeface="Times New Roman" pitchFamily="18" charset="0"/>
              </a:rPr>
              <a:t> tarihinde alınmıştır.</a:t>
            </a:r>
          </a:p>
          <a:p>
            <a:pPr algn="just">
              <a:buNone/>
            </a:pPr>
            <a:endParaRPr lang="tr-TR" sz="17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Akran Zorbalığı</a:t>
            </a:r>
            <a:endParaRPr lang="tr-TR" dirty="0"/>
          </a:p>
        </p:txBody>
      </p:sp>
      <p:sp>
        <p:nvSpPr>
          <p:cNvPr id="3" name="2 İçerik Yer Tutucusu"/>
          <p:cNvSpPr>
            <a:spLocks noGrp="1"/>
          </p:cNvSpPr>
          <p:nvPr>
            <p:ph idx="1"/>
          </p:nvPr>
        </p:nvSpPr>
        <p:spPr/>
        <p:txBody>
          <a:bodyPr>
            <a:normAutofit fontScale="92500" lnSpcReduction="10000"/>
          </a:bodyPr>
          <a:lstStyle/>
          <a:p>
            <a:pPr algn="just"/>
            <a:r>
              <a:rPr lang="tr-TR" dirty="0" smtClean="0">
                <a:latin typeface="Times New Roman" pitchFamily="18" charset="0"/>
                <a:cs typeface="Times New Roman" pitchFamily="18" charset="0"/>
              </a:rPr>
              <a:t>Bir başkasını incitmek, zarar vermek amacıyla yapılan olumsuz davranışlar olarak nitelendirilir (</a:t>
            </a:r>
            <a:r>
              <a:rPr lang="tr-TR" dirty="0" err="1" smtClean="0">
                <a:latin typeface="Times New Roman" pitchFamily="18" charset="0"/>
                <a:cs typeface="Times New Roman" pitchFamily="18" charset="0"/>
              </a:rPr>
              <a:t>Olweus</a:t>
            </a:r>
            <a:r>
              <a:rPr lang="tr-TR" dirty="0" smtClean="0">
                <a:latin typeface="Times New Roman" pitchFamily="18" charset="0"/>
                <a:cs typeface="Times New Roman" pitchFamily="18" charset="0"/>
              </a:rPr>
              <a:t>, 1996 </a:t>
            </a:r>
            <a:r>
              <a:rPr lang="tr-TR" dirty="0" err="1" smtClean="0">
                <a:latin typeface="Times New Roman" pitchFamily="18" charset="0"/>
                <a:cs typeface="Times New Roman" pitchFamily="18" charset="0"/>
              </a:rPr>
              <a:t>akt</a:t>
            </a:r>
            <a:r>
              <a:rPr lang="tr-TR" dirty="0" smtClean="0">
                <a:latin typeface="Times New Roman" pitchFamily="18" charset="0"/>
                <a:cs typeface="Times New Roman" pitchFamily="18" charset="0"/>
              </a:rPr>
              <a:t>. Atalay. 2010)</a:t>
            </a:r>
          </a:p>
          <a:p>
            <a:pPr algn="just"/>
            <a:r>
              <a:rPr lang="tr-TR" dirty="0" smtClean="0">
                <a:latin typeface="Times New Roman" pitchFamily="18" charset="0"/>
                <a:cs typeface="Times New Roman" pitchFamily="18" charset="0"/>
              </a:rPr>
              <a:t>Bir davranışın zorbalık olarak nitelendirilmesi için:</a:t>
            </a:r>
          </a:p>
          <a:p>
            <a:pPr algn="just">
              <a:buNone/>
            </a:pPr>
            <a:r>
              <a:rPr lang="tr-TR" dirty="0" smtClean="0">
                <a:latin typeface="Times New Roman" pitchFamily="18" charset="0"/>
                <a:cs typeface="Times New Roman" pitchFamily="18" charset="0"/>
              </a:rPr>
              <a:t>	*</a:t>
            </a:r>
            <a:r>
              <a:rPr lang="tr-TR" u="sng" dirty="0" smtClean="0">
                <a:latin typeface="Times New Roman" pitchFamily="18" charset="0"/>
                <a:cs typeface="Times New Roman" pitchFamily="18" charset="0"/>
              </a:rPr>
              <a:t>Taraflar arasında bir güç dengesizliği</a:t>
            </a:r>
            <a:r>
              <a:rPr lang="tr-TR" dirty="0" smtClean="0">
                <a:latin typeface="Times New Roman" pitchFamily="18" charset="0"/>
                <a:cs typeface="Times New Roman" pitchFamily="18" charset="0"/>
              </a:rPr>
              <a:t>, *</a:t>
            </a:r>
            <a:r>
              <a:rPr lang="tr-TR" u="sng" dirty="0" smtClean="0">
                <a:latin typeface="Times New Roman" pitchFamily="18" charset="0"/>
                <a:cs typeface="Times New Roman" pitchFamily="18" charset="0"/>
              </a:rPr>
              <a:t>Davranışa maruz kalan kişinin kendini koruyamayacak olması</a:t>
            </a: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a:t>
            </a:r>
            <a:r>
              <a:rPr lang="tr-TR" u="sng" dirty="0" smtClean="0">
                <a:latin typeface="Times New Roman" pitchFamily="18" charset="0"/>
                <a:cs typeface="Times New Roman" pitchFamily="18" charset="0"/>
              </a:rPr>
              <a:t>Davranışın tekrarlayıcı olması</a:t>
            </a:r>
            <a:r>
              <a:rPr lang="tr-TR" dirty="0" smtClean="0">
                <a:latin typeface="Times New Roman" pitchFamily="18" charset="0"/>
                <a:cs typeface="Times New Roman" pitchFamily="18" charset="0"/>
              </a:rPr>
              <a:t> gerekir (Sarı ve </a:t>
            </a:r>
            <a:r>
              <a:rPr lang="tr-TR" dirty="0" err="1" smtClean="0">
                <a:latin typeface="Times New Roman" pitchFamily="18" charset="0"/>
                <a:cs typeface="Times New Roman" pitchFamily="18" charset="0"/>
              </a:rPr>
              <a:t>Demirbağ</a:t>
            </a:r>
            <a:r>
              <a:rPr lang="tr-TR" dirty="0" smtClean="0">
                <a:latin typeface="Times New Roman" pitchFamily="18" charset="0"/>
                <a:cs typeface="Times New Roman" pitchFamily="18" charset="0"/>
              </a:rPr>
              <a:t>, 2019).</a:t>
            </a: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Zorbalık Türleri</a:t>
            </a:r>
            <a:endParaRPr lang="tr-TR" dirty="0"/>
          </a:p>
        </p:txBody>
      </p:sp>
      <p:sp>
        <p:nvSpPr>
          <p:cNvPr id="3" name="2 İçerik Yer Tutucusu"/>
          <p:cNvSpPr>
            <a:spLocks noGrp="1"/>
          </p:cNvSpPr>
          <p:nvPr>
            <p:ph idx="1"/>
          </p:nvPr>
        </p:nvSpPr>
        <p:spPr>
          <a:xfrm>
            <a:off x="2699792" y="1412776"/>
            <a:ext cx="6012160" cy="4525963"/>
          </a:xfrm>
        </p:spPr>
        <p:txBody>
          <a:bodyPr>
            <a:normAutofit lnSpcReduction="10000"/>
          </a:bodyPr>
          <a:lstStyle/>
          <a:p>
            <a:pPr marL="514350" indent="-514350" algn="ctr">
              <a:buFont typeface="+mj-lt"/>
              <a:buAutoNum type="arabicPeriod"/>
            </a:pPr>
            <a:r>
              <a:rPr lang="tr-TR" sz="2800" u="sng" dirty="0" smtClean="0">
                <a:latin typeface="Times New Roman" pitchFamily="18" charset="0"/>
                <a:cs typeface="Times New Roman" pitchFamily="18" charset="0"/>
              </a:rPr>
              <a:t>Fiziksel Zorbalık</a:t>
            </a:r>
          </a:p>
          <a:p>
            <a:pPr marL="514350" indent="-514350" algn="just">
              <a:buNone/>
            </a:pPr>
            <a:r>
              <a:rPr lang="tr-TR" sz="2800" dirty="0" smtClean="0">
                <a:latin typeface="Times New Roman" pitchFamily="18" charset="0"/>
                <a:cs typeface="Times New Roman" pitchFamily="18" charset="0"/>
              </a:rPr>
              <a:t>	Kurbana vurmak, kurbanı tekmelemek, kurbanın eşyasını almayı ya da bir eşyasına bilinçli zarar vermeyi içeren zorbalık türüdür.</a:t>
            </a:r>
          </a:p>
          <a:p>
            <a:pPr marL="514350" indent="-514350" algn="just">
              <a:buNone/>
            </a:pPr>
            <a:r>
              <a:rPr lang="tr-TR" sz="2800" dirty="0" smtClean="0">
                <a:latin typeface="Times New Roman" pitchFamily="18" charset="0"/>
                <a:cs typeface="Times New Roman" pitchFamily="18" charset="0"/>
              </a:rPr>
              <a:t>		Bu zorbalık türünün ciddiyetle kaygılanılması gereken örnekleri ise silahlı tehdit ve hırsızlık gibi davranışlarıdır (</a:t>
            </a:r>
            <a:r>
              <a:rPr lang="tr-TR" sz="2800" dirty="0" err="1" smtClean="0">
                <a:latin typeface="Times New Roman" pitchFamily="18" charset="0"/>
                <a:cs typeface="Times New Roman" pitchFamily="18" charset="0"/>
              </a:rPr>
              <a:t>Beale</a:t>
            </a:r>
            <a:r>
              <a:rPr lang="tr-TR" sz="2800" dirty="0" smtClean="0">
                <a:latin typeface="Times New Roman" pitchFamily="18" charset="0"/>
                <a:cs typeface="Times New Roman" pitchFamily="18" charset="0"/>
              </a:rPr>
              <a:t>, 2001 </a:t>
            </a:r>
            <a:r>
              <a:rPr lang="tr-TR" sz="2800" dirty="0" err="1" smtClean="0">
                <a:latin typeface="Times New Roman" pitchFamily="18" charset="0"/>
                <a:cs typeface="Times New Roman" pitchFamily="18" charset="0"/>
              </a:rPr>
              <a:t>akt</a:t>
            </a:r>
            <a:r>
              <a:rPr lang="tr-TR" sz="2800" dirty="0" smtClean="0">
                <a:latin typeface="Times New Roman" pitchFamily="18" charset="0"/>
                <a:cs typeface="Times New Roman" pitchFamily="18" charset="0"/>
              </a:rPr>
              <a:t>. Atalay, 2010).</a:t>
            </a:r>
            <a:endParaRPr lang="tr-TR" sz="2800" dirty="0">
              <a:latin typeface="Times New Roman" pitchFamily="18" charset="0"/>
              <a:cs typeface="Times New Roman" pitchFamily="18" charset="0"/>
            </a:endParaRPr>
          </a:p>
        </p:txBody>
      </p:sp>
      <p:pic>
        <p:nvPicPr>
          <p:cNvPr id="4" name="Resim 4">
            <a:extLst>
              <a:ext uri="{FF2B5EF4-FFF2-40B4-BE49-F238E27FC236}">
                <a16:creationId xmlns="" xmlns:a16="http://schemas.microsoft.com/office/drawing/2014/main" id="{AEA32753-7554-EE4D-844C-F3B9DA2213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060848"/>
            <a:ext cx="3056012" cy="273154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0528" y="332656"/>
            <a:ext cx="5616624" cy="5217443"/>
          </a:xfrm>
        </p:spPr>
        <p:txBody>
          <a:bodyPr>
            <a:noAutofit/>
          </a:bodyPr>
          <a:lstStyle/>
          <a:p>
            <a:pPr algn="ctr">
              <a:buNone/>
            </a:pPr>
            <a:r>
              <a:rPr lang="tr-TR" sz="2600" u="sng" dirty="0" smtClean="0">
                <a:latin typeface="Times New Roman" pitchFamily="18" charset="0"/>
                <a:cs typeface="Times New Roman" pitchFamily="18" charset="0"/>
              </a:rPr>
              <a:t>Sözel Zorbalık</a:t>
            </a:r>
          </a:p>
          <a:p>
            <a:pPr algn="just">
              <a:buNone/>
            </a:pPr>
            <a:r>
              <a:rPr lang="tr-TR" sz="2600" dirty="0" smtClean="0">
                <a:latin typeface="Times New Roman" pitchFamily="18" charset="0"/>
                <a:cs typeface="Times New Roman" pitchFamily="18" charset="0"/>
              </a:rPr>
              <a:t>	Kelimeler yoluyla karşıdakini incitmeye ve küçük düşürmeye işaret eden bir zorbalık türüdür.</a:t>
            </a:r>
          </a:p>
          <a:p>
            <a:pPr algn="just">
              <a:buNone/>
            </a:pPr>
            <a:r>
              <a:rPr lang="tr-TR" sz="2600" dirty="0" smtClean="0">
                <a:latin typeface="Times New Roman" pitchFamily="18" charset="0"/>
                <a:cs typeface="Times New Roman" pitchFamily="18" charset="0"/>
              </a:rPr>
              <a:t>	Lakap takma, küçümseyici bakışlar, ırkçı yorumlar, alay etme vb davranışlar sözel zorbalığa örnek verilebilir.</a:t>
            </a:r>
          </a:p>
          <a:p>
            <a:pPr algn="just">
              <a:buNone/>
            </a:pPr>
            <a:endParaRPr lang="tr-TR" sz="2600" dirty="0" smtClean="0">
              <a:latin typeface="Times New Roman" pitchFamily="18" charset="0"/>
              <a:cs typeface="Times New Roman" pitchFamily="18" charset="0"/>
            </a:endParaRPr>
          </a:p>
          <a:p>
            <a:pPr algn="just">
              <a:buNone/>
            </a:pPr>
            <a:r>
              <a:rPr lang="tr-TR" sz="2600" dirty="0" smtClean="0">
                <a:latin typeface="Times New Roman" pitchFamily="18" charset="0"/>
                <a:cs typeface="Times New Roman" pitchFamily="18" charset="0"/>
              </a:rPr>
              <a:t>	Bu zorbalık türünün en çok endişelenilmesi gereken örnekleri ise; haraç alma, etnik kimlik veya cinsel yönelimle alay etme, telefonla tehdit etmedir (</a:t>
            </a:r>
            <a:r>
              <a:rPr lang="tr-TR" sz="2600" dirty="0" err="1" smtClean="0">
                <a:latin typeface="Times New Roman" pitchFamily="18" charset="0"/>
                <a:cs typeface="Times New Roman" pitchFamily="18" charset="0"/>
              </a:rPr>
              <a:t>Beale</a:t>
            </a:r>
            <a:r>
              <a:rPr lang="tr-TR" sz="2600" dirty="0" smtClean="0">
                <a:latin typeface="Times New Roman" pitchFamily="18" charset="0"/>
                <a:cs typeface="Times New Roman" pitchFamily="18" charset="0"/>
              </a:rPr>
              <a:t>, 2001 </a:t>
            </a:r>
            <a:r>
              <a:rPr lang="tr-TR" sz="2600" dirty="0" err="1" smtClean="0">
                <a:latin typeface="Times New Roman" pitchFamily="18" charset="0"/>
                <a:cs typeface="Times New Roman" pitchFamily="18" charset="0"/>
              </a:rPr>
              <a:t>akt</a:t>
            </a:r>
            <a:r>
              <a:rPr lang="tr-TR" sz="2600" dirty="0" smtClean="0">
                <a:latin typeface="Times New Roman" pitchFamily="18" charset="0"/>
                <a:cs typeface="Times New Roman" pitchFamily="18" charset="0"/>
              </a:rPr>
              <a:t>. Atalay, 2010).</a:t>
            </a:r>
          </a:p>
        </p:txBody>
      </p:sp>
      <p:pic>
        <p:nvPicPr>
          <p:cNvPr id="4" name="Resim 3">
            <a:extLst>
              <a:ext uri="{FF2B5EF4-FFF2-40B4-BE49-F238E27FC236}">
                <a16:creationId xmlns="" xmlns:a16="http://schemas.microsoft.com/office/drawing/2014/main" id="{890CB2DA-957F-1847-97B4-A7923CFDACE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3" y="908720"/>
            <a:ext cx="3203847" cy="2709334"/>
          </a:xfrm>
          <a:prstGeom prst="rect">
            <a:avLst/>
          </a:prstGeom>
        </p:spPr>
      </p:pic>
      <p:pic>
        <p:nvPicPr>
          <p:cNvPr id="5" name="Resim 4">
            <a:extLst>
              <a:ext uri="{FF2B5EF4-FFF2-40B4-BE49-F238E27FC236}">
                <a16:creationId xmlns="" xmlns:a16="http://schemas.microsoft.com/office/drawing/2014/main" id="{FE434234-A041-DA45-9F1E-5C69C36363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5" y="3789040"/>
            <a:ext cx="3275856" cy="266429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0528" y="980728"/>
            <a:ext cx="5688632" cy="5073427"/>
          </a:xfrm>
        </p:spPr>
        <p:txBody>
          <a:bodyPr>
            <a:normAutofit lnSpcReduction="10000"/>
          </a:bodyPr>
          <a:lstStyle/>
          <a:p>
            <a:pPr algn="ctr">
              <a:buNone/>
            </a:pPr>
            <a:r>
              <a:rPr lang="tr-TR" sz="2800" u="sng" dirty="0" smtClean="0">
                <a:latin typeface="Times New Roman" pitchFamily="18" charset="0"/>
                <a:cs typeface="Times New Roman" pitchFamily="18" charset="0"/>
              </a:rPr>
              <a:t>İlişkisel Zorbalık</a:t>
            </a:r>
          </a:p>
          <a:p>
            <a:pPr algn="just">
              <a:buNone/>
            </a:pPr>
            <a:r>
              <a:rPr lang="tr-TR" sz="2800" dirty="0" smtClean="0">
                <a:latin typeface="Times New Roman" pitchFamily="18" charset="0"/>
                <a:cs typeface="Times New Roman" pitchFamily="18" charset="0"/>
              </a:rPr>
              <a:t>	Belli bir kişiyi dışlama konusunda akranları ikna çabalarına ve kurbanların sosyal ilişkilerini sona erdirmeye ve onları yalnızlaştırmaya işaret eder.</a:t>
            </a:r>
          </a:p>
          <a:p>
            <a:pPr algn="just">
              <a:buNone/>
            </a:pPr>
            <a:r>
              <a:rPr lang="tr-TR" sz="2800" dirty="0" smtClean="0">
                <a:latin typeface="Times New Roman" pitchFamily="18" charset="0"/>
                <a:cs typeface="Times New Roman" pitchFamily="18" charset="0"/>
              </a:rPr>
              <a:t>	İlişkisel zorbalık sözel zorbalık ile yakından ilişkilidir. Çoğunlukla çocuklar diğerleri hakkında çirkin dedikodular yaydıklarında meydana gelir (</a:t>
            </a:r>
            <a:r>
              <a:rPr lang="tr-TR" sz="2800" dirty="0" err="1" smtClean="0">
                <a:latin typeface="Times New Roman" pitchFamily="18" charset="0"/>
                <a:cs typeface="Times New Roman" pitchFamily="18" charset="0"/>
              </a:rPr>
              <a:t>Beale</a:t>
            </a:r>
            <a:r>
              <a:rPr lang="tr-TR" sz="2800" dirty="0" smtClean="0">
                <a:latin typeface="Times New Roman" pitchFamily="18" charset="0"/>
                <a:cs typeface="Times New Roman" pitchFamily="18" charset="0"/>
              </a:rPr>
              <a:t>, 2001 </a:t>
            </a:r>
            <a:r>
              <a:rPr lang="tr-TR" sz="2800" dirty="0" err="1" smtClean="0">
                <a:latin typeface="Times New Roman" pitchFamily="18" charset="0"/>
                <a:cs typeface="Times New Roman" pitchFamily="18" charset="0"/>
              </a:rPr>
              <a:t>akt</a:t>
            </a:r>
            <a:r>
              <a:rPr lang="tr-TR" sz="2800" dirty="0" smtClean="0">
                <a:latin typeface="Times New Roman" pitchFamily="18" charset="0"/>
                <a:cs typeface="Times New Roman" pitchFamily="18" charset="0"/>
              </a:rPr>
              <a:t>. Atalay, 2010).</a:t>
            </a:r>
            <a:endParaRPr lang="tr-TR" sz="2800" dirty="0">
              <a:latin typeface="Times New Roman" pitchFamily="18" charset="0"/>
              <a:cs typeface="Times New Roman" pitchFamily="18" charset="0"/>
            </a:endParaRPr>
          </a:p>
        </p:txBody>
      </p:sp>
      <p:pic>
        <p:nvPicPr>
          <p:cNvPr id="4" name="Resim 3">
            <a:extLst>
              <a:ext uri="{FF2B5EF4-FFF2-40B4-BE49-F238E27FC236}">
                <a16:creationId xmlns="" xmlns:a16="http://schemas.microsoft.com/office/drawing/2014/main" id="{5150CE96-B6E3-CC47-B5C1-A9B949844BB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6096" y="1484784"/>
            <a:ext cx="3707904" cy="430410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Akran Zorbalığında Farklı Gruplar</a:t>
            </a:r>
            <a:endParaRPr lang="tr-TR" dirty="0"/>
          </a:p>
        </p:txBody>
      </p:sp>
      <p:sp>
        <p:nvSpPr>
          <p:cNvPr id="3" name="2 İçerik Yer Tutucusu"/>
          <p:cNvSpPr>
            <a:spLocks noGrp="1"/>
          </p:cNvSpPr>
          <p:nvPr>
            <p:ph idx="1"/>
          </p:nvPr>
        </p:nvSpPr>
        <p:spPr>
          <a:xfrm>
            <a:off x="457200" y="1600201"/>
            <a:ext cx="8229600" cy="2260848"/>
          </a:xfrm>
        </p:spPr>
        <p:txBody>
          <a:bodyPr/>
          <a:lstStyle/>
          <a:p>
            <a:pPr marL="514350" indent="-514350">
              <a:buFont typeface="+mj-lt"/>
              <a:buAutoNum type="arabicPeriod"/>
            </a:pPr>
            <a:r>
              <a:rPr lang="tr-TR" dirty="0" smtClean="0">
                <a:latin typeface="Times New Roman" pitchFamily="18" charset="0"/>
                <a:cs typeface="Times New Roman" pitchFamily="18" charset="0"/>
              </a:rPr>
              <a:t>Zorbalık Yapanlar</a:t>
            </a:r>
          </a:p>
          <a:p>
            <a:pPr marL="514350" indent="-514350">
              <a:buFont typeface="+mj-lt"/>
              <a:buAutoNum type="arabicPeriod"/>
            </a:pPr>
            <a:r>
              <a:rPr lang="tr-TR" dirty="0" smtClean="0">
                <a:latin typeface="Times New Roman" pitchFamily="18" charset="0"/>
                <a:cs typeface="Times New Roman" pitchFamily="18" charset="0"/>
              </a:rPr>
              <a:t>Zorbalığa Uğrayanlar(Kurbanlar)</a:t>
            </a:r>
          </a:p>
          <a:p>
            <a:pPr marL="514350" indent="-514350">
              <a:buFont typeface="+mj-lt"/>
              <a:buAutoNum type="arabicPeriod"/>
            </a:pPr>
            <a:r>
              <a:rPr lang="tr-TR" dirty="0" smtClean="0">
                <a:latin typeface="Times New Roman" pitchFamily="18" charset="0"/>
                <a:cs typeface="Times New Roman" pitchFamily="18" charset="0"/>
              </a:rPr>
              <a:t>İzleyiciler(Zorbalığa Tanık Olanlar)</a:t>
            </a:r>
            <a:endParaRPr lang="tr-TR" dirty="0">
              <a:latin typeface="Times New Roman" pitchFamily="18" charset="0"/>
              <a:cs typeface="Times New Roman" pitchFamily="18" charset="0"/>
            </a:endParaRPr>
          </a:p>
        </p:txBody>
      </p:sp>
      <p:pic>
        <p:nvPicPr>
          <p:cNvPr id="4" name="Resim 4">
            <a:extLst>
              <a:ext uri="{FF2B5EF4-FFF2-40B4-BE49-F238E27FC236}">
                <a16:creationId xmlns="" xmlns:a16="http://schemas.microsoft.com/office/drawing/2014/main" id="{F7103AAC-472B-9949-A0B8-05A3B3F2FD7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861048"/>
            <a:ext cx="5392356" cy="280111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48680"/>
            <a:ext cx="6012160" cy="5577483"/>
          </a:xfrm>
        </p:spPr>
        <p:txBody>
          <a:bodyPr>
            <a:normAutofit/>
          </a:bodyPr>
          <a:lstStyle/>
          <a:p>
            <a:pPr algn="r">
              <a:buNone/>
            </a:pPr>
            <a:r>
              <a:rPr lang="tr-TR" sz="3000" u="sng" dirty="0" smtClean="0">
                <a:latin typeface="Times New Roman" pitchFamily="18" charset="0"/>
                <a:cs typeface="Times New Roman" pitchFamily="18" charset="0"/>
              </a:rPr>
              <a:t>Zorbalık Yapan Çocukların Özellikleri</a:t>
            </a:r>
          </a:p>
          <a:p>
            <a:pPr algn="just"/>
            <a:r>
              <a:rPr lang="tr-TR" sz="3000" dirty="0" smtClean="0">
                <a:latin typeface="Times New Roman" pitchFamily="18" charset="0"/>
                <a:cs typeface="Times New Roman" pitchFamily="18" charset="0"/>
              </a:rPr>
              <a:t>Sürekli saldırganca davranışlar sergiler ve problem çözerken saldırganca yöntemler kullanırlar. Bu ise zorbalığın ayırt edici özelliklerinden birisidir. </a:t>
            </a:r>
          </a:p>
          <a:p>
            <a:pPr algn="just"/>
            <a:endParaRPr lang="tr-TR" sz="3000" dirty="0" smtClean="0">
              <a:latin typeface="Times New Roman" pitchFamily="18" charset="0"/>
              <a:cs typeface="Times New Roman" pitchFamily="18" charset="0"/>
            </a:endParaRPr>
          </a:p>
          <a:p>
            <a:pPr algn="just"/>
            <a:r>
              <a:rPr lang="tr-TR" sz="3000" dirty="0" smtClean="0">
                <a:latin typeface="Times New Roman" pitchFamily="18" charset="0"/>
                <a:cs typeface="Times New Roman" pitchFamily="18" charset="0"/>
              </a:rPr>
              <a:t>Zorba, kurbanlarına baskı kurarak kendine sigara, içki, para vb. şeyler sağlar (Bilgiç, 2007).</a:t>
            </a:r>
          </a:p>
        </p:txBody>
      </p:sp>
      <p:pic>
        <p:nvPicPr>
          <p:cNvPr id="5" name="Resim 2">
            <a:extLst>
              <a:ext uri="{FF2B5EF4-FFF2-40B4-BE49-F238E27FC236}">
                <a16:creationId xmlns="" xmlns:a16="http://schemas.microsoft.com/office/drawing/2014/main" id="{C23A7C07-14C8-084C-B3FA-41F85F7CC6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152" y="2060848"/>
            <a:ext cx="3203848" cy="449580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836712"/>
            <a:ext cx="8229600" cy="4525963"/>
          </a:xfrm>
        </p:spPr>
        <p:txBody>
          <a:bodyPr>
            <a:normAutofit fontScale="92500" lnSpcReduction="10000"/>
          </a:bodyPr>
          <a:lstStyle/>
          <a:p>
            <a:pPr>
              <a:buNone/>
            </a:pPr>
            <a:r>
              <a:rPr lang="tr-TR" u="sng" dirty="0" smtClean="0">
                <a:latin typeface="Times New Roman" pitchFamily="18" charset="0"/>
                <a:cs typeface="Times New Roman" pitchFamily="18" charset="0"/>
              </a:rPr>
              <a:t>Zorbalık Yapan Çocukların Özellikleri</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Empati kuramadıkları ve kurbanın acı çekmesinden kendini sorumlu tutmadıkları hatta bundan zevk alırlar ve başkasına acı çektirmek kendisine prestij sağlamaktadır.</a:t>
            </a:r>
          </a:p>
          <a:p>
            <a:pPr algn="just"/>
            <a:r>
              <a:rPr lang="tr-TR" dirty="0" smtClean="0">
                <a:latin typeface="Times New Roman" pitchFamily="18" charset="0"/>
                <a:cs typeface="Times New Roman" pitchFamily="18" charset="0"/>
              </a:rPr>
              <a:t>Okul başarısına bakıldığında ise yapılan çeşitli araştırmalarda zorbaların okula bağlılıklarının zorbalık yapmayan akranlarına göre düşük olduğu ve okul kurallarını sıkça ihlal ettikleri görülmüştür.</a:t>
            </a:r>
          </a:p>
          <a:p>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818</Words>
  <Application>Microsoft Office PowerPoint</Application>
  <PresentationFormat>Ekran Gösterisi (4:3)</PresentationFormat>
  <Paragraphs>128</Paragraphs>
  <Slides>24</Slides>
  <Notes>1</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PowerPoint Sunusu</vt:lpstr>
      <vt:lpstr>İÇİNDEKİLER</vt:lpstr>
      <vt:lpstr>Akran Zorbalığı</vt:lpstr>
      <vt:lpstr>Zorbalık Türleri</vt:lpstr>
      <vt:lpstr>PowerPoint Sunusu</vt:lpstr>
      <vt:lpstr>PowerPoint Sunusu</vt:lpstr>
      <vt:lpstr>Akran Zorbalığında Farklı Gruplar</vt:lpstr>
      <vt:lpstr>PowerPoint Sunusu</vt:lpstr>
      <vt:lpstr>PowerPoint Sunusu</vt:lpstr>
      <vt:lpstr>PowerPoint Sunusu</vt:lpstr>
      <vt:lpstr>PowerPoint Sunusu</vt:lpstr>
      <vt:lpstr>Zorbalığın Sonuçları</vt:lpstr>
      <vt:lpstr>Zorbalığın Sonuçları</vt:lpstr>
      <vt:lpstr>Zorbalık Nasıl Anlaşılır?</vt:lpstr>
      <vt:lpstr>Zorbalık Nasıl Anlaşılır?</vt:lpstr>
      <vt:lpstr>Neler Yapılmalı?</vt:lpstr>
      <vt:lpstr>Zorbalık Nasıl Anlaşılır?</vt:lpstr>
      <vt:lpstr>Neler Yapılmalı?</vt:lpstr>
      <vt:lpstr>Zorbalık Nasıl Anlaşılır?</vt:lpstr>
      <vt:lpstr>Neler Yapılabilir?</vt:lpstr>
      <vt:lpstr>Kitap Önerileri</vt:lpstr>
      <vt:lpstr>Kitap Önerileri</vt:lpstr>
      <vt:lpstr>Kitap Önerileri</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SUAT</dc:creator>
  <cp:lastModifiedBy>Windows Kullanıcısı</cp:lastModifiedBy>
  <cp:revision>62</cp:revision>
  <dcterms:created xsi:type="dcterms:W3CDTF">2023-09-10T10:06:20Z</dcterms:created>
  <dcterms:modified xsi:type="dcterms:W3CDTF">2023-09-15T10:56:36Z</dcterms:modified>
</cp:coreProperties>
</file>