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7" r:id="rId19"/>
  </p:sldIdLst>
  <p:sldSz cx="18288000" cy="10287000"/>
  <p:notesSz cx="6858000" cy="9144000"/>
  <p:embeddedFontLst>
    <p:embeddedFont>
      <p:font typeface="Arialle" panose="020B0604020202020204" charset="0"/>
      <p:regular r:id="rId20"/>
    </p:embeddedFont>
    <p:embeddedFont>
      <p:font typeface="Arimo" panose="020B0604020202020204" charset="0"/>
      <p:regular r:id="rId21"/>
    </p:embeddedFont>
    <p:embeddedFont>
      <p:font typeface="Barlow Condensed Bold Bold Italics" panose="020B0604020202020204" charset="-94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oppins Bold" panose="020B0604020202020204" charset="-94"/>
      <p:regular r:id="rId27"/>
    </p:embeddedFont>
    <p:embeddedFont>
      <p:font typeface="Poppins Medium" panose="020B0604020202020204" charset="-9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73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1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svg"/><Relationship Id="rId7" Type="http://schemas.openxmlformats.org/officeDocument/2006/relationships/image" Target="../media/image1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2.svg"/><Relationship Id="rId5" Type="http://schemas.openxmlformats.org/officeDocument/2006/relationships/image" Target="../media/image34.sv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16730">
            <a:off x="-1059262" y="5873826"/>
            <a:ext cx="7628908" cy="66371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06105" y="1775002"/>
            <a:ext cx="8698451" cy="3719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89"/>
              </a:lnSpc>
            </a:pPr>
            <a:r>
              <a:rPr lang="tr-TR" sz="12686" spc="1036" dirty="0">
                <a:solidFill>
                  <a:srgbClr val="28557B"/>
                </a:solidFill>
                <a:latin typeface="Barlow Condensed Bold Bold Italics"/>
              </a:rPr>
              <a:t>İ</a:t>
            </a:r>
            <a:r>
              <a:rPr lang="en-US" sz="12686" spc="1036" dirty="0">
                <a:solidFill>
                  <a:srgbClr val="28557B"/>
                </a:solidFill>
                <a:latin typeface="Barlow Condensed Bold Bold Italics"/>
              </a:rPr>
              <a:t>LET</a:t>
            </a:r>
            <a:r>
              <a:rPr lang="tr-TR" sz="12686" spc="1036" dirty="0">
                <a:solidFill>
                  <a:srgbClr val="28557B"/>
                </a:solidFill>
                <a:latin typeface="Barlow Condensed Bold Bold Italics"/>
              </a:rPr>
              <a:t>İ</a:t>
            </a:r>
            <a:r>
              <a:rPr lang="en-US" sz="12686" spc="1036" dirty="0">
                <a:solidFill>
                  <a:srgbClr val="28557B"/>
                </a:solidFill>
                <a:latin typeface="Barlow Condensed Bold Bold Italics"/>
              </a:rPr>
              <a:t>Ş</a:t>
            </a:r>
            <a:r>
              <a:rPr lang="tr-TR" sz="12686" spc="1036" dirty="0">
                <a:solidFill>
                  <a:srgbClr val="28557B"/>
                </a:solidFill>
                <a:latin typeface="Barlow Condensed Bold Bold Italics"/>
              </a:rPr>
              <a:t>İ</a:t>
            </a:r>
            <a:r>
              <a:rPr lang="en-US" sz="12686" spc="1036" dirty="0">
                <a:solidFill>
                  <a:srgbClr val="28557B"/>
                </a:solidFill>
                <a:latin typeface="Barlow Condensed Bold Bold Italics"/>
              </a:rPr>
              <a:t>M</a:t>
            </a:r>
          </a:p>
          <a:p>
            <a:pPr algn="ctr">
              <a:lnSpc>
                <a:spcPts val="14589"/>
              </a:lnSpc>
            </a:pPr>
            <a:r>
              <a:rPr lang="en-US" sz="12686" spc="748" dirty="0">
                <a:solidFill>
                  <a:srgbClr val="D14848"/>
                </a:solidFill>
                <a:latin typeface="Barlow Condensed Bold Bold Italics"/>
              </a:rPr>
              <a:t>BECER</a:t>
            </a:r>
            <a:r>
              <a:rPr lang="tr-TR" sz="12686" spc="748" dirty="0">
                <a:solidFill>
                  <a:srgbClr val="D14848"/>
                </a:solidFill>
                <a:latin typeface="Barlow Condensed Bold Bold Italics"/>
              </a:rPr>
              <a:t>İ</a:t>
            </a:r>
            <a:r>
              <a:rPr lang="en-US" sz="12686" spc="748" dirty="0">
                <a:solidFill>
                  <a:srgbClr val="D14848"/>
                </a:solidFill>
                <a:latin typeface="Barlow Condensed Bold Bold Italics"/>
              </a:rPr>
              <a:t>LER</a:t>
            </a:r>
            <a:r>
              <a:rPr lang="tr-TR" sz="12686" spc="748" dirty="0">
                <a:solidFill>
                  <a:srgbClr val="D14848"/>
                </a:solidFill>
                <a:latin typeface="Barlow Condensed Bold Bold Italics"/>
              </a:rPr>
              <a:t>İ</a:t>
            </a:r>
            <a:endParaRPr lang="en-US" sz="12686" spc="748" dirty="0">
              <a:solidFill>
                <a:srgbClr val="D14848"/>
              </a:solidFill>
              <a:latin typeface="Barlow Condensed Bold Bold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470479" y="7732452"/>
            <a:ext cx="12569707" cy="2410842"/>
            <a:chOff x="0" y="103823"/>
            <a:chExt cx="16759610" cy="3214456"/>
          </a:xfrm>
        </p:grpSpPr>
        <p:sp>
          <p:nvSpPr>
            <p:cNvPr id="7" name="TextBox 7"/>
            <p:cNvSpPr txBox="1"/>
            <p:nvPr/>
          </p:nvSpPr>
          <p:spPr>
            <a:xfrm>
              <a:off x="0" y="103823"/>
              <a:ext cx="16759610" cy="2126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9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79619" y="2429147"/>
              <a:ext cx="16000371" cy="889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79"/>
                </a:lnSpc>
                <a:spcBef>
                  <a:spcPct val="0"/>
                </a:spcBef>
              </a:pPr>
              <a:endParaRPr lang="en-US" sz="3699" dirty="0">
                <a:solidFill>
                  <a:srgbClr val="28557B"/>
                </a:solidFill>
                <a:latin typeface="Poppins Medium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3C806CF2-2925-4DCF-B046-3DFF77CE8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91" y="5784387"/>
            <a:ext cx="2483477" cy="24834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01429" y="3313899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591" r="-1959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440980" y="495300"/>
            <a:ext cx="1256899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Vücudunun ne söylediğinin farkında ol!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65864" y="2667468"/>
            <a:ext cx="9793436" cy="368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endParaRPr lang="tr-TR" sz="4399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7435"/>
              </a:lnSpc>
            </a:pPr>
            <a:endParaRPr lang="tr-TR" sz="4399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7435"/>
              </a:lnSpc>
            </a:pPr>
            <a:r>
              <a:rPr lang="en-US" sz="4399" dirty="0" err="1">
                <a:solidFill>
                  <a:srgbClr val="000000"/>
                </a:solidFill>
                <a:latin typeface="Arialle"/>
              </a:rPr>
              <a:t>Vücut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dili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kelimelerden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fazla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şey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ifade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edebilir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01429" y="3313899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12" r="-1961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440980" y="495300"/>
            <a:ext cx="1256899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Yapıcı tavırlar ve düşünceler ortaya koy!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65864" y="2667468"/>
            <a:ext cx="9793436" cy="368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endParaRPr lang="tr-TR" sz="4399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7435"/>
              </a:lnSpc>
            </a:pPr>
            <a:r>
              <a:rPr lang="en-US" sz="4399" dirty="0" err="1">
                <a:solidFill>
                  <a:srgbClr val="000000"/>
                </a:solidFill>
                <a:latin typeface="Arialle"/>
              </a:rPr>
              <a:t>İletişim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sırasında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takındığın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tavırlar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kendini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sakinleştirme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ve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diğerleriyle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etkileşim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kurma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şeklini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etkiler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01429" y="3313899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t="-30703" b="-3070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719010" y="1464365"/>
            <a:ext cx="1256899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Sözlerini açıkça belirt!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65864" y="2694367"/>
            <a:ext cx="9793436" cy="466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r>
              <a:rPr lang="en-US" sz="4399">
                <a:solidFill>
                  <a:srgbClr val="000000"/>
                </a:solidFill>
                <a:latin typeface="Arialle"/>
              </a:rPr>
              <a:t> Mırıldanmadan anlaşılır bir şekilde konuş. Eğer insanlar senden sürekli söylediklerini tekrar etmeni istiyorlarsa kendini daha iyi ifade etmeye özen göstermeye çalış.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01429" y="3313899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525" r="-1952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719010" y="397565"/>
            <a:ext cx="1256899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endParaRPr/>
          </a:p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Arimo"/>
              </a:rPr>
              <a:t>Çok hı</a:t>
            </a:r>
            <a:r>
              <a:rPr lang="en-US" sz="7000">
                <a:solidFill>
                  <a:srgbClr val="000000"/>
                </a:solidFill>
                <a:latin typeface="Poppins Bold"/>
              </a:rPr>
              <a:t>zlı konuşma!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65864" y="2694367"/>
            <a:ext cx="9793436" cy="463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endParaRPr lang="tr-TR" sz="4399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7435"/>
              </a:lnSpc>
            </a:pPr>
            <a:endParaRPr lang="tr-TR" sz="4399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7435"/>
              </a:lnSpc>
            </a:pPr>
            <a:r>
              <a:rPr lang="en-US" sz="4399" dirty="0" err="1">
                <a:solidFill>
                  <a:srgbClr val="000000"/>
                </a:solidFill>
                <a:latin typeface="Arialle"/>
              </a:rPr>
              <a:t>Eğer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hızlı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konuşursan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insanlar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seni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gergin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ve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kendinden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emin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olmayan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biri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olarak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görürler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01429" y="3313899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12" r="-1961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339879" y="1464365"/>
            <a:ext cx="1256899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Dikkat et!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59279" y="2702685"/>
            <a:ext cx="9793436" cy="466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r>
              <a:rPr lang="en-US" sz="4399">
                <a:solidFill>
                  <a:srgbClr val="000000"/>
                </a:solidFill>
                <a:latin typeface="Arialle"/>
              </a:rPr>
              <a:t> Konuşmacının sözlerine olduğu kadar sözsüz mesajlarına da dikkat etmek gerekir. Sözsüz mesajlar karşımızdaki kişiyi daha iyi anlamamızı sağlar.</a:t>
            </a:r>
          </a:p>
          <a:p>
            <a:pPr>
              <a:lnSpc>
                <a:spcPts val="7435"/>
              </a:lnSpc>
            </a:pPr>
            <a:endParaRPr lang="en-US" sz="4399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9823" y="1138975"/>
            <a:ext cx="790157" cy="7605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9823" y="3171742"/>
            <a:ext cx="790157" cy="7605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9823" y="5143500"/>
            <a:ext cx="790157" cy="760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9823" y="6613576"/>
            <a:ext cx="790157" cy="7605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9823" y="8196942"/>
            <a:ext cx="790157" cy="7605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86729" y="885181"/>
            <a:ext cx="11495763" cy="8749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Akıcı bir şekilde konuş ve insanların seni duyabildiklerinden emin ol.</a:t>
            </a:r>
          </a:p>
          <a:p>
            <a:pPr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İyi bir konuşmacı aynı zamanda iyi bir dinleyicidir.</a:t>
            </a:r>
          </a:p>
          <a:p>
            <a:pPr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Ses tonunu konuştuğun ortama göre ayarla.</a:t>
            </a:r>
          </a:p>
          <a:p>
            <a:pPr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Konuşurken kendine güven, başkalarının ne düşündüğüne takılmana gerek yok.</a:t>
            </a:r>
          </a:p>
          <a:p>
            <a:pPr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Dil bilgisi kurallarına uyduğundan emin ol.</a:t>
            </a:r>
          </a:p>
          <a:p>
            <a:pPr marL="0" lvl="0" indent="0"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08533" y="3552005"/>
            <a:ext cx="3974140" cy="3974140"/>
            <a:chOff x="0" y="0"/>
            <a:chExt cx="12700000" cy="12700000"/>
          </a:xfrm>
        </p:grpSpPr>
        <p:sp>
          <p:nvSpPr>
            <p:cNvPr id="9" name="Freeform 9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11878" r="-1187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348867" y="2580455"/>
            <a:ext cx="333380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tr-TR" sz="6499" dirty="0">
                <a:solidFill>
                  <a:srgbClr val="000000"/>
                </a:solidFill>
                <a:latin typeface="Poppins Medium"/>
              </a:rPr>
              <a:t>Son</a:t>
            </a:r>
          </a:p>
          <a:p>
            <a:pPr>
              <a:lnSpc>
                <a:spcPts val="7799"/>
              </a:lnSpc>
            </a:pPr>
            <a:r>
              <a:rPr lang="tr-TR" sz="6499" dirty="0">
                <a:solidFill>
                  <a:srgbClr val="000000"/>
                </a:solidFill>
                <a:latin typeface="Poppins Medium"/>
              </a:rPr>
              <a:t>olarak</a:t>
            </a:r>
            <a:endParaRPr lang="en-US" sz="6499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68171" y="1028700"/>
            <a:ext cx="790157" cy="7605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68171" y="2438756"/>
            <a:ext cx="790157" cy="7605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68171" y="4823245"/>
            <a:ext cx="790157" cy="760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68171" y="6815779"/>
            <a:ext cx="790157" cy="7605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68171" y="8497774"/>
            <a:ext cx="790157" cy="7605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35077" y="442912"/>
            <a:ext cx="12152923" cy="942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endParaRPr/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Dinleyiciler karşısında kendini aşırı övme.</a:t>
            </a:r>
          </a:p>
          <a:p>
            <a:pPr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Konuşurken ve karşındakini dinlerken göz teması kur.</a:t>
            </a:r>
          </a:p>
          <a:p>
            <a:pPr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Pratik yaparak iletişim becerilerinin gitgide daha iyi</a:t>
            </a:r>
          </a:p>
          <a:p>
            <a:pPr marL="0" lvl="0" indent="0"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 hale gelmesini sağlayabilirsin.</a:t>
            </a:r>
          </a:p>
          <a:p>
            <a:pPr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Vücut dilini geliştirmek için söyleyeceğin şeyleri ayna önünde tekrarlayarak pratik yap.</a:t>
            </a:r>
          </a:p>
          <a:p>
            <a:pPr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Poppins Medium"/>
              </a:rPr>
              <a:t>Topluluk önünde konuşma konusunda pratik yap.</a:t>
            </a:r>
          </a:p>
          <a:p>
            <a:pPr marL="0" lvl="0" indent="0"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Poppins Medium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08540" y="3199282"/>
            <a:ext cx="4583646" cy="4583646"/>
            <a:chOff x="0" y="0"/>
            <a:chExt cx="12700000" cy="12700000"/>
          </a:xfrm>
        </p:grpSpPr>
        <p:sp>
          <p:nvSpPr>
            <p:cNvPr id="9" name="Freeform 9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11878" r="-1187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2227732"/>
            <a:ext cx="333380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tr-TR" sz="6499" dirty="0">
                <a:solidFill>
                  <a:srgbClr val="000000"/>
                </a:solidFill>
                <a:latin typeface="Poppins Medium"/>
              </a:rPr>
              <a:t>Son</a:t>
            </a:r>
          </a:p>
          <a:p>
            <a:pPr>
              <a:lnSpc>
                <a:spcPts val="7799"/>
              </a:lnSpc>
            </a:pPr>
            <a:r>
              <a:rPr lang="tr-TR" sz="6499" dirty="0">
                <a:solidFill>
                  <a:srgbClr val="000000"/>
                </a:solidFill>
                <a:latin typeface="Poppins Medium"/>
              </a:rPr>
              <a:t>olarak</a:t>
            </a:r>
            <a:endParaRPr lang="en-US" sz="6499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8562" y="1921402"/>
            <a:ext cx="1948345" cy="2114338"/>
            <a:chOff x="0" y="0"/>
            <a:chExt cx="2597794" cy="28191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999954" y="870311"/>
              <a:ext cx="1040433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44768" y="1803751"/>
            <a:ext cx="1948345" cy="2114338"/>
            <a:chOff x="0" y="0"/>
            <a:chExt cx="2597794" cy="281911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931227" y="874721"/>
              <a:ext cx="1047186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588886" y="5723584"/>
            <a:ext cx="1948345" cy="2114338"/>
            <a:chOff x="0" y="0"/>
            <a:chExt cx="2597794" cy="281911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38368" y="870311"/>
              <a:ext cx="1066725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07850" y="1921402"/>
            <a:ext cx="1948345" cy="2114338"/>
            <a:chOff x="0" y="0"/>
            <a:chExt cx="2597794" cy="281911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015706" y="870311"/>
              <a:ext cx="928085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U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70641" y="5723584"/>
            <a:ext cx="1948345" cy="2114338"/>
            <a:chOff x="0" y="0"/>
            <a:chExt cx="2597794" cy="2819117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999954" y="870311"/>
              <a:ext cx="928085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İ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20725" y="5609240"/>
            <a:ext cx="1948345" cy="2114338"/>
            <a:chOff x="0" y="0"/>
            <a:chExt cx="2597794" cy="2819117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107504" y="870311"/>
              <a:ext cx="928085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K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315803" y="5723584"/>
            <a:ext cx="4689007" cy="550837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44677" y="0"/>
            <a:ext cx="4896677" cy="373371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281135" y="3994425"/>
            <a:ext cx="2990850" cy="93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Tehdit etmek</a:t>
            </a:r>
          </a:p>
          <a:p>
            <a:pPr algn="ctr">
              <a:lnSpc>
                <a:spcPts val="3814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050477" y="3880081"/>
            <a:ext cx="2871430" cy="93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Emir vermek</a:t>
            </a:r>
          </a:p>
          <a:p>
            <a:pPr algn="ctr">
              <a:lnSpc>
                <a:spcPts val="3814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466440" y="7796607"/>
            <a:ext cx="2602487" cy="93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Sınamak</a:t>
            </a:r>
          </a:p>
          <a:p>
            <a:pPr algn="ctr">
              <a:lnSpc>
                <a:spcPts val="3814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139201" y="3994425"/>
            <a:ext cx="2285643" cy="93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Uyarmak</a:t>
            </a:r>
          </a:p>
          <a:p>
            <a:pPr algn="ctr">
              <a:lnSpc>
                <a:spcPts val="3814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636733" y="7796607"/>
            <a:ext cx="2863810" cy="93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İsim takmak</a:t>
            </a:r>
          </a:p>
          <a:p>
            <a:pPr algn="ctr">
              <a:lnSpc>
                <a:spcPts val="3814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7594" y="7682263"/>
            <a:ext cx="3903583" cy="93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Konuyu saptırmak</a:t>
            </a:r>
          </a:p>
          <a:p>
            <a:pPr algn="ctr">
              <a:lnSpc>
                <a:spcPts val="3814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368240" y="-562899"/>
            <a:ext cx="1256899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endParaRPr/>
          </a:p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28557B"/>
                </a:solidFill>
                <a:latin typeface="Poppins Bold"/>
              </a:rPr>
              <a:t>İletişimde Yapılan Hatalar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8562" y="1921402"/>
            <a:ext cx="1948345" cy="2114338"/>
            <a:chOff x="0" y="0"/>
            <a:chExt cx="2597794" cy="28191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999954" y="870311"/>
              <a:ext cx="1040433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44768" y="1803751"/>
            <a:ext cx="1948345" cy="2114338"/>
            <a:chOff x="0" y="0"/>
            <a:chExt cx="2597794" cy="281911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931227" y="874721"/>
              <a:ext cx="1047186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Ö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588886" y="5723584"/>
            <a:ext cx="1948345" cy="2114338"/>
            <a:chOff x="0" y="0"/>
            <a:chExt cx="2597794" cy="281911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38368" y="870311"/>
              <a:ext cx="1066725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07850" y="1921402"/>
            <a:ext cx="1948345" cy="2114338"/>
            <a:chOff x="0" y="0"/>
            <a:chExt cx="2597794" cy="281911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015706" y="870311"/>
              <a:ext cx="928085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70641" y="5723584"/>
            <a:ext cx="1948345" cy="2114338"/>
            <a:chOff x="0" y="0"/>
            <a:chExt cx="2597794" cy="2819117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999954" y="870311"/>
              <a:ext cx="928085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20725" y="5609240"/>
            <a:ext cx="1948345" cy="2114338"/>
            <a:chOff x="0" y="0"/>
            <a:chExt cx="2597794" cy="2819117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48" b="148"/>
            <a:stretch>
              <a:fillRect/>
            </a:stretch>
          </p:blipFill>
          <p:spPr>
            <a:xfrm>
              <a:off x="0" y="0"/>
              <a:ext cx="2597794" cy="281911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107504" y="870311"/>
              <a:ext cx="928085" cy="1182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5"/>
                </a:lnSpc>
              </a:pPr>
              <a:r>
                <a:rPr lang="en-US" sz="6425">
                  <a:solidFill>
                    <a:srgbClr val="000000"/>
                  </a:solidFill>
                  <a:latin typeface="Poppins Bold"/>
                </a:rPr>
                <a:t>N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315803" y="5723584"/>
            <a:ext cx="4689007" cy="550837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945141" y="-329849"/>
            <a:ext cx="4896677" cy="373371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522534" y="3994425"/>
            <a:ext cx="2508052" cy="4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EleştirmeK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51536" y="3880081"/>
            <a:ext cx="3069312" cy="140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 Öğüt vermek</a:t>
            </a:r>
          </a:p>
          <a:p>
            <a:pPr algn="ctr">
              <a:lnSpc>
                <a:spcPts val="3814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  <a:p>
            <a:pPr algn="ctr">
              <a:lnSpc>
                <a:spcPts val="3814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466440" y="7796607"/>
            <a:ext cx="3234371" cy="4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Alay etmek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928639" y="3994425"/>
            <a:ext cx="2706767" cy="4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724">
                <a:solidFill>
                  <a:srgbClr val="000000"/>
                </a:solidFill>
                <a:latin typeface="Arimo"/>
              </a:rPr>
              <a:t>Yargılamak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46045" y="7796607"/>
            <a:ext cx="2445187" cy="4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Suçlamak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446002" y="7682263"/>
            <a:ext cx="2706767" cy="4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 algn="ctr">
              <a:lnSpc>
                <a:spcPts val="3814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 Yargılamak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066415" y="-596591"/>
            <a:ext cx="1256899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endParaRPr/>
          </a:p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28557B"/>
                </a:solidFill>
                <a:latin typeface="Poppins Bold"/>
              </a:rPr>
              <a:t>İletişimde Yapılan Hatalar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972545">
            <a:off x="-3498706" y="-5396591"/>
            <a:ext cx="10578966" cy="11421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008875" y="-702589"/>
            <a:ext cx="17375562" cy="184356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226060">
            <a:off x="-2344091" y="4939779"/>
            <a:ext cx="10310867" cy="89704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589553"/>
            <a:ext cx="1623060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İletişim Becerisi Nedir?</a:t>
            </a:r>
          </a:p>
        </p:txBody>
      </p:sp>
      <p:sp>
        <p:nvSpPr>
          <p:cNvPr id="6" name="AutoShape 6"/>
          <p:cNvSpPr/>
          <p:nvPr/>
        </p:nvSpPr>
        <p:spPr>
          <a:xfrm>
            <a:off x="3581661" y="3656353"/>
            <a:ext cx="1092198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811342" y="3814013"/>
            <a:ext cx="13209806" cy="382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4399">
                <a:solidFill>
                  <a:srgbClr val="000000"/>
                </a:solidFill>
                <a:latin typeface="Arialle"/>
              </a:rPr>
              <a:t>İletişim becerileri, kişinin karşı tarafında yer alan kişi ya da kişilere etkili ve doğru bir iletişimi sağlayarak aralarında sürecek bir iletişim ilişkisi başlatan ve devam ettiren becerileri kapsar.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50201" flipH="1">
            <a:off x="13829553" y="-2571750"/>
            <a:ext cx="5996386" cy="7200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64565">
            <a:off x="3995058" y="8514146"/>
            <a:ext cx="7315200" cy="36043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45528" y="-2222756"/>
            <a:ext cx="5171284" cy="56286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516400"/>
            <a:ext cx="1623060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Etkili İletişim Becerileri Nelerdir?</a:t>
            </a:r>
          </a:p>
          <a:p>
            <a:pPr algn="ctr">
              <a:lnSpc>
                <a:spcPts val="8400"/>
              </a:lnSpc>
            </a:pPr>
            <a:endParaRPr lang="en-US" sz="700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1791" y="3516430"/>
            <a:ext cx="15737509" cy="383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4399" dirty="0" err="1">
                <a:solidFill>
                  <a:srgbClr val="000000"/>
                </a:solidFill>
                <a:latin typeface="Arialle"/>
              </a:rPr>
              <a:t>Yüz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yüze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gerçekleştirilen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iletişim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sürecinde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kendinizi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doğru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ifade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etme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sesinizi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iyi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kullanma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dinleyerek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anlama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karşı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tarafı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alaya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almadan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konuşma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ve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beden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dilini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doğru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yönetmek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tr-TR" sz="4399" dirty="0">
                <a:solidFill>
                  <a:srgbClr val="000000"/>
                </a:solidFill>
                <a:latin typeface="Arialle"/>
              </a:rPr>
              <a:t>gibi becerileri kapsar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58209" y="1027010"/>
            <a:ext cx="9001091" cy="6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49"/>
              </a:lnSpc>
            </a:pPr>
            <a:r>
              <a:rPr lang="en-US" sz="3699">
                <a:solidFill>
                  <a:srgbClr val="000000"/>
                </a:solidFill>
                <a:latin typeface="Poppins Medium"/>
              </a:rPr>
              <a:t>Dinleme becerisi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9100" y="1028700"/>
            <a:ext cx="790157" cy="7605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9100" y="2438756"/>
            <a:ext cx="790157" cy="760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9100" y="3795903"/>
            <a:ext cx="790157" cy="7605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9100" y="5143500"/>
            <a:ext cx="790157" cy="7605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9100" y="6607920"/>
            <a:ext cx="790157" cy="76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9100" y="8018882"/>
            <a:ext cx="790157" cy="76052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82078" y="2548579"/>
            <a:ext cx="6455478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Etkili İletişim </a:t>
            </a:r>
          </a:p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Becerileri Nelerdir?</a:t>
            </a:r>
          </a:p>
          <a:p>
            <a:pPr algn="ctr">
              <a:lnSpc>
                <a:spcPts val="8400"/>
              </a:lnSpc>
            </a:pPr>
            <a:endParaRPr lang="en-US" sz="700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58209" y="2437066"/>
            <a:ext cx="9001091" cy="6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49"/>
              </a:lnSpc>
            </a:pPr>
            <a:r>
              <a:rPr lang="en-US" sz="3699">
                <a:solidFill>
                  <a:srgbClr val="000000"/>
                </a:solidFill>
                <a:latin typeface="Poppins Medium"/>
              </a:rPr>
              <a:t>Göz teması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58209" y="3691128"/>
            <a:ext cx="9001091" cy="6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49"/>
              </a:lnSpc>
            </a:pPr>
            <a:r>
              <a:rPr lang="en-US" sz="3699">
                <a:solidFill>
                  <a:srgbClr val="000000"/>
                </a:solidFill>
                <a:latin typeface="Poppins Medium"/>
              </a:rPr>
              <a:t>Jest ve mimikler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58209" y="5141810"/>
            <a:ext cx="9001091" cy="6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49"/>
              </a:lnSpc>
            </a:pPr>
            <a:r>
              <a:rPr lang="en-US" sz="3699">
                <a:solidFill>
                  <a:srgbClr val="000000"/>
                </a:solidFill>
                <a:latin typeface="Poppins Medium"/>
              </a:rPr>
              <a:t>Tutarlılık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8209" y="6633114"/>
            <a:ext cx="9001091" cy="6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49"/>
              </a:lnSpc>
            </a:pPr>
            <a:r>
              <a:rPr lang="en-US" sz="3699">
                <a:solidFill>
                  <a:srgbClr val="000000"/>
                </a:solidFill>
                <a:latin typeface="Poppins Medium"/>
              </a:rPr>
              <a:t>Beden dili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58209" y="7949087"/>
            <a:ext cx="9001091" cy="6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49"/>
              </a:lnSpc>
            </a:pPr>
            <a:r>
              <a:rPr lang="en-US" sz="3699">
                <a:solidFill>
                  <a:srgbClr val="000000"/>
                </a:solidFill>
                <a:latin typeface="Poppins Medium"/>
              </a:rPr>
              <a:t>Yapıcı olma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9100" y="9258300"/>
            <a:ext cx="790157" cy="76052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258209" y="9153525"/>
            <a:ext cx="9001091" cy="6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49"/>
              </a:lnSpc>
            </a:pPr>
            <a:r>
              <a:rPr lang="en-US" sz="3699">
                <a:solidFill>
                  <a:srgbClr val="000000"/>
                </a:solidFill>
                <a:latin typeface="Poppins Medium"/>
              </a:rPr>
              <a:t>Konuşma hızı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01429" y="3313899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12" r="-1961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719010" y="1206377"/>
            <a:ext cx="12568990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</a:pPr>
            <a:r>
              <a:rPr lang="en-US" sz="5300">
                <a:solidFill>
                  <a:srgbClr val="000000"/>
                </a:solidFill>
                <a:latin typeface="Poppins Bold"/>
              </a:rPr>
              <a:t>Etkili Dinleme Becerileri</a:t>
            </a:r>
          </a:p>
          <a:p>
            <a:pPr algn="ctr">
              <a:lnSpc>
                <a:spcPts val="6360"/>
              </a:lnSpc>
            </a:pPr>
            <a:endParaRPr lang="en-US" sz="530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59279" y="1968651"/>
            <a:ext cx="10393001" cy="89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3" lvl="1" indent="-464181">
              <a:lnSpc>
                <a:spcPts val="9158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rialle"/>
              </a:rPr>
              <a:t> Dikkatini karşısındaki kişiye verir.</a:t>
            </a:r>
          </a:p>
          <a:p>
            <a:pPr marL="863595" lvl="1" indent="-431797">
              <a:lnSpc>
                <a:spcPts val="851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alle"/>
              </a:rPr>
              <a:t>Konuşmacıyı sözünü kesmeden dinler.</a:t>
            </a:r>
          </a:p>
          <a:p>
            <a:pPr marL="928363" lvl="1" indent="-464181">
              <a:lnSpc>
                <a:spcPts val="9158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rialle"/>
              </a:rPr>
              <a:t>Son sözü söylemek için çabalamaz.</a:t>
            </a:r>
          </a:p>
          <a:p>
            <a:pPr marL="928363" lvl="1" indent="-464181">
              <a:lnSpc>
                <a:spcPts val="9158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rialle"/>
              </a:rPr>
              <a:t>Dinlerken vereceği cevabı düşünmez.</a:t>
            </a:r>
          </a:p>
          <a:p>
            <a:pPr marL="928363" lvl="1" indent="-464181">
              <a:lnSpc>
                <a:spcPts val="9158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rialle"/>
              </a:rPr>
              <a:t>Yargılamadan, suçlamadan dinler (önyargılı değildir).</a:t>
            </a:r>
          </a:p>
          <a:p>
            <a:pPr>
              <a:lnSpc>
                <a:spcPts val="9158"/>
              </a:lnSpc>
            </a:pPr>
            <a:endParaRPr lang="en-US" sz="4299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7667"/>
              </a:lnSpc>
            </a:pPr>
            <a:endParaRPr lang="en-US" sz="4299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22298" y="3389725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12" r="-1961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719010" y="1028700"/>
            <a:ext cx="12568990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</a:pPr>
            <a:r>
              <a:rPr lang="en-US" sz="5300">
                <a:solidFill>
                  <a:srgbClr val="000000"/>
                </a:solidFill>
                <a:latin typeface="Poppins Bold"/>
              </a:rPr>
              <a:t>Etkili Dinleme Becerileri</a:t>
            </a:r>
          </a:p>
          <a:p>
            <a:pPr algn="ctr">
              <a:lnSpc>
                <a:spcPts val="8400"/>
              </a:lnSpc>
            </a:pPr>
            <a:endParaRPr lang="en-US" sz="530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80148" y="948193"/>
            <a:ext cx="10566048" cy="917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4"/>
              </a:lnSpc>
            </a:pPr>
            <a:endParaRPr/>
          </a:p>
          <a:p>
            <a:pPr marL="971542" lvl="1" indent="-485771">
              <a:lnSpc>
                <a:spcPts val="8324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Arialle"/>
              </a:rPr>
              <a:t>Duygu ve düşüncelerini anlamaya çalışır.</a:t>
            </a:r>
          </a:p>
          <a:p>
            <a:pPr marL="971542" lvl="1" indent="-485771">
              <a:lnSpc>
                <a:spcPts val="8324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Arialle"/>
              </a:rPr>
              <a:t>Dinlerken başka bir işle meşgul olmaz.</a:t>
            </a:r>
          </a:p>
          <a:p>
            <a:pPr marL="949952" lvl="1" indent="-474976">
              <a:lnSpc>
                <a:spcPts val="8139"/>
              </a:lnSpc>
              <a:buFont typeface="Arial"/>
              <a:buChar char="•"/>
            </a:pPr>
            <a:r>
              <a:rPr lang="en-US" sz="4399">
                <a:solidFill>
                  <a:srgbClr val="000000"/>
                </a:solidFill>
                <a:latin typeface="Arialle"/>
              </a:rPr>
              <a:t>Konuşmacının duygu ve düşüncelerine anladığını gösteren sözlü ifadelerde bulunur.</a:t>
            </a:r>
          </a:p>
          <a:p>
            <a:pPr>
              <a:lnSpc>
                <a:spcPts val="7029"/>
              </a:lnSpc>
            </a:pPr>
            <a:endParaRPr lang="en-US" sz="4399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01429" y="3313899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591" r="-1959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440980" y="495300"/>
            <a:ext cx="1256899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Göz Teması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33375" y="1541328"/>
            <a:ext cx="9793436" cy="481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Sohbette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konuşan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mı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dinleyen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mi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olduğun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fark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etmez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sohbet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ettiğin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kişinin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gözlerine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bakmak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etkileşimin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her zaman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daha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başarılı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olmasını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sağla</a:t>
            </a:r>
            <a:r>
              <a:rPr lang="tr-TR" sz="4399" dirty="0">
                <a:solidFill>
                  <a:srgbClr val="000000"/>
                </a:solidFill>
                <a:latin typeface="Arialle"/>
              </a:rPr>
              <a:t>r.</a:t>
            </a:r>
            <a:endParaRPr lang="en-US" sz="4399" dirty="0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01429" y="3313899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t="-31006" b="-3100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440980" y="495300"/>
            <a:ext cx="1256899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Poppins Bold"/>
              </a:rPr>
              <a:t>Jest ve mimiklerini kullan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56448" y="1545588"/>
            <a:ext cx="9793436" cy="481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endParaRPr lang="tr-TR" sz="4399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7699"/>
              </a:lnSpc>
            </a:pPr>
            <a:endParaRPr lang="tr-TR" sz="4399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7699"/>
              </a:lnSpc>
            </a:pP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Bunlar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ellerin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ve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yüzünle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yaptığın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hareketleri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kapsar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.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Bütün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vücudunla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konuş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01429" y="3313899"/>
            <a:ext cx="5657850" cy="565785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12" r="-1961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440980" y="495300"/>
            <a:ext cx="1256899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Tutarsız mesajlar gönderme!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65864" y="2791293"/>
            <a:ext cx="9793436" cy="310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endParaRPr lang="tr-TR" sz="4399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6159"/>
              </a:lnSpc>
            </a:pPr>
            <a:endParaRPr lang="tr-TR" sz="4399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6159"/>
              </a:lnSpc>
            </a:pPr>
            <a:r>
              <a:rPr lang="en-US" sz="4399" dirty="0" err="1">
                <a:solidFill>
                  <a:srgbClr val="000000"/>
                </a:solidFill>
                <a:latin typeface="Arialle"/>
              </a:rPr>
              <a:t>Kelimelerin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hareketlerin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yüz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ifaden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ve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ses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tonun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birbiriyle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ialle"/>
              </a:rPr>
              <a:t>uyuşsun</a:t>
            </a:r>
            <a:r>
              <a:rPr lang="en-US" sz="4399" dirty="0">
                <a:solidFill>
                  <a:srgbClr val="000000"/>
                </a:solidFill>
                <a:latin typeface="Arialle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463</Words>
  <Application>Microsoft Office PowerPoint</Application>
  <PresentationFormat>Özel</PresentationFormat>
  <Paragraphs>104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Calibri</vt:lpstr>
      <vt:lpstr>Poppins Medium</vt:lpstr>
      <vt:lpstr>Arial</vt:lpstr>
      <vt:lpstr>Arimo</vt:lpstr>
      <vt:lpstr>Poppins Bold</vt:lpstr>
      <vt:lpstr>Arialle</vt:lpstr>
      <vt:lpstr>Barlow Condensed Bold Bold Italics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</dc:title>
  <dc:creator>hp</dc:creator>
  <cp:lastModifiedBy>Şanlıurfa Ram</cp:lastModifiedBy>
  <cp:revision>4</cp:revision>
  <dcterms:created xsi:type="dcterms:W3CDTF">2006-08-16T00:00:00Z</dcterms:created>
  <dcterms:modified xsi:type="dcterms:W3CDTF">2024-09-19T11:10:19Z</dcterms:modified>
  <dc:identifier>DAE6y07a7Rg</dc:identifier>
</cp:coreProperties>
</file>